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2"/>
  </p:notesMasterIdLst>
  <p:sldIdLst>
    <p:sldId id="276" r:id="rId2"/>
    <p:sldId id="277" r:id="rId3"/>
    <p:sldId id="278" r:id="rId4"/>
    <p:sldId id="279" r:id="rId5"/>
    <p:sldId id="280" r:id="rId6"/>
    <p:sldId id="283" r:id="rId7"/>
    <p:sldId id="281" r:id="rId8"/>
    <p:sldId id="289" r:id="rId9"/>
    <p:sldId id="290" r:id="rId10"/>
    <p:sldId id="292" r:id="rId11"/>
    <p:sldId id="293" r:id="rId12"/>
    <p:sldId id="294" r:id="rId13"/>
    <p:sldId id="295" r:id="rId14"/>
    <p:sldId id="297" r:id="rId15"/>
    <p:sldId id="298" r:id="rId16"/>
    <p:sldId id="299" r:id="rId17"/>
    <p:sldId id="300" r:id="rId18"/>
    <p:sldId id="301" r:id="rId19"/>
    <p:sldId id="302" r:id="rId20"/>
    <p:sldId id="303"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558" autoAdjust="0"/>
  </p:normalViewPr>
  <p:slideViewPr>
    <p:cSldViewPr snapToGrid="0">
      <p:cViewPr varScale="1">
        <p:scale>
          <a:sx n="71" d="100"/>
          <a:sy n="71" d="100"/>
        </p:scale>
        <p:origin x="110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why is this happening?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2860378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3830116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55022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2426238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21731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2206012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200740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85966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2729141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1463263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369378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long-term</a:t>
            </a:r>
            <a:r>
              <a:rPr lang="en-US" baseline="0" dirty="0"/>
              <a:t> repercussions of this theft are multifaceted. The act of looting destroys all archaeological context the artifacts may have had – thereby eradicating much of the information that archaeologist use to understand the where, when, and why questions that arise when trying to reconstruct past lifeways. Further, the funds from the illicit antiquities trade stock the coffers of terrorist organizations, allowing them to continue their missions of chaos and destruction. Additionally, an often forgotten repercussion of these acts is the destruction of the shared cultural identity that these objects and locations represent. The loss of cultural identity destabilizes the very make-up of society, thereby furthering the goals of extremist groups and limiting the abilities of social reconstruction. </a:t>
            </a:r>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41741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373279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47922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3022054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Since the beginning of the Syrian Civil war in 2011, extremist groups have taken advantage of the chaos and instability to loot and destroy archaeological sites and museums throughout Syria and into parts of Iraq, the most notable widely covered of which have been the 2014-2015 capture of Mosul and subsequent destruction of the Mosul Museum and Library. </a:t>
            </a:r>
          </a:p>
          <a:p>
            <a:pPr marL="0" lvl="0" indent="0" algn="l" rtl="0">
              <a:spcBef>
                <a:spcPts val="0"/>
              </a:spcBef>
              <a:spcAft>
                <a:spcPts val="0"/>
              </a:spcAft>
              <a:buNone/>
            </a:pPr>
            <a:r>
              <a:rPr lang="en-US" dirty="0"/>
              <a:t>•	In 2015, ISIS took bulldozers and explosives to Nimrud, vandalizing </a:t>
            </a:r>
            <a:r>
              <a:rPr lang="en-US" dirty="0" err="1"/>
              <a:t>Hatra</a:t>
            </a:r>
            <a:r>
              <a:rPr lang="en-US" dirty="0"/>
              <a:t>, Nineveh, </a:t>
            </a:r>
            <a:r>
              <a:rPr lang="en-US" dirty="0" err="1"/>
              <a:t>Khorsabad</a:t>
            </a:r>
            <a:r>
              <a:rPr lang="en-US" dirty="0"/>
              <a:t>, and others. The destruction of Palmyra in 2016 was another devastating blow to world cultural heritage. </a:t>
            </a:r>
          </a:p>
          <a:p>
            <a:pPr marL="0" lvl="0" indent="0" algn="l" rtl="0">
              <a:spcBef>
                <a:spcPts val="0"/>
              </a:spcBef>
              <a:spcAft>
                <a:spcPts val="0"/>
              </a:spcAft>
              <a:buNone/>
            </a:pPr>
            <a:r>
              <a:rPr lang="en-US" dirty="0"/>
              <a:t>•	While the primary players in this story that we are all familiar with are Al-Qaeda and ISIS, we must not forget the importance of local gangs of organized looters, as well as subsistence looters, that take advantage of inadequately protected cultural property to loot for a variety of reasons. </a:t>
            </a:r>
          </a:p>
          <a:p>
            <a:pPr marL="0" lvl="0" indent="0" algn="l" rtl="0">
              <a:spcBef>
                <a:spcPts val="0"/>
              </a:spcBef>
              <a:spcAft>
                <a:spcPts val="0"/>
              </a:spcAft>
              <a:buNone/>
            </a:pPr>
            <a:r>
              <a:rPr lang="en-US" dirty="0"/>
              <a:t>•	So, why is this happening? </a:t>
            </a:r>
          </a:p>
          <a:p>
            <a:pPr marL="0" lvl="0" indent="0" algn="l" rtl="0">
              <a:spcBef>
                <a:spcPts val="0"/>
              </a:spcBef>
              <a:spcAft>
                <a:spcPts val="0"/>
              </a:spcAft>
              <a:buNone/>
            </a:pPr>
            <a:r>
              <a:rPr lang="en-US" dirty="0"/>
              <a:t>•	The reasons why the destruction and looting of cultural property is happening both in the Middle East and across the globe seem to fall into a number of categories. </a:t>
            </a:r>
          </a:p>
          <a:p>
            <a:pPr marL="0" lvl="0" indent="0" algn="l" rtl="0">
              <a:spcBef>
                <a:spcPts val="0"/>
              </a:spcBef>
              <a:spcAft>
                <a:spcPts val="0"/>
              </a:spcAft>
              <a:buNone/>
            </a:pPr>
            <a:r>
              <a:rPr lang="en-US" dirty="0"/>
              <a:t>•	Failure to protect archaeological sites and cultural property, poverty, religious ideology, propaganda, and last, but most certainly not least, supply and demand, are some of the contributing factors of this issue </a:t>
            </a:r>
          </a:p>
          <a:p>
            <a:pPr marL="0" lvl="0" indent="0" algn="l" rtl="0">
              <a:spcBef>
                <a:spcPts val="0"/>
              </a:spcBef>
              <a:spcAft>
                <a:spcPts val="0"/>
              </a:spcAft>
              <a:buNone/>
            </a:pPr>
            <a:r>
              <a:rPr lang="en-US" dirty="0"/>
              <a:t>•	One of the biggest deterring forces to organized gangs of looters is site protection. Looters often avoid the hassle of sites that are actively policed by military or armed forces. During periods of political unrest, cultural heritage sites are often left unprotected as military and police resources are deployed to areas of greater need, making cultural property easy prey. </a:t>
            </a:r>
          </a:p>
          <a:p>
            <a:pPr marL="0" lvl="0" indent="0" algn="l" rtl="0">
              <a:spcBef>
                <a:spcPts val="0"/>
              </a:spcBef>
              <a:spcAft>
                <a:spcPts val="0"/>
              </a:spcAft>
              <a:buNone/>
            </a:pPr>
            <a:r>
              <a:rPr lang="en-US" dirty="0"/>
              <a:t>•	Extremist Muslim groups have used religious ideology as a driving motivation for destruction of idolatrous heritage. The Taliban made no qualms about destroying the </a:t>
            </a:r>
            <a:r>
              <a:rPr lang="en-US" dirty="0" err="1"/>
              <a:t>Bamiyan</a:t>
            </a:r>
            <a:r>
              <a:rPr lang="en-US" dirty="0"/>
              <a:t> </a:t>
            </a:r>
            <a:r>
              <a:rPr lang="en-US" dirty="0" err="1"/>
              <a:t>Buddhas</a:t>
            </a:r>
            <a:r>
              <a:rPr lang="en-US" dirty="0"/>
              <a:t> in Afghanistan for just this very reason. </a:t>
            </a:r>
          </a:p>
          <a:p>
            <a:pPr marL="0" lvl="0" indent="0" algn="l" rtl="0">
              <a:spcBef>
                <a:spcPts val="0"/>
              </a:spcBef>
              <a:spcAft>
                <a:spcPts val="0"/>
              </a:spcAft>
              <a:buNone/>
            </a:pPr>
            <a:r>
              <a:rPr lang="en-US" dirty="0"/>
              <a:t>•	Recently, however, the rise of criminal iconoclasm has returned to the world stage with ISIS taking the lead in destruction of idolatrous cultural sites that they say must be eradicated from a true Islamic state. While they preach their message, in reality, they are destroying these sites for propaganda opportunities used to recruit forces and obtain donations from sympathizers to their cause. Poverty plays a role here. The abject poverty in much of the Middle East forces economically deprived villagers not only into the well-paying arms of ISIS, but also into subsistence looting in efforts to support themselves and their families. </a:t>
            </a:r>
          </a:p>
          <a:p>
            <a:pPr marL="0" lvl="0" indent="0" algn="l" rtl="0">
              <a:spcBef>
                <a:spcPts val="0"/>
              </a:spcBef>
              <a:spcAft>
                <a:spcPts val="0"/>
              </a:spcAft>
              <a:buNone/>
            </a:pPr>
            <a:r>
              <a:rPr lang="en-US" dirty="0"/>
              <a:t>•	Most importantly, one of the primary drivers in this equation is the law of supply and demand. Private collectors, museums and auction houses from the U.S. to the UK and Japan have an insatiable appetite for cultural property. Regardless of the numerous laws in many countries making trade in illicit antiquities a punishable crime, it is often very easy for collectors and museums to work around a lack of provenience. The simple fact is, if there was no demand for these objects, the extremist groups and opportunistic looters would have nowhere to sell their ill-gotten goods and cultural property might be spared.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249462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27636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388360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288994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913795" y="2088319"/>
            <a:ext cx="5106004" cy="3702881"/>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2" name="Google Shape;32;p5"/>
          <p:cNvSpPr txBox="1">
            <a:spLocks noGrp="1"/>
          </p:cNvSpPr>
          <p:nvPr>
            <p:ph type="body" idx="2"/>
          </p:nvPr>
        </p:nvSpPr>
        <p:spPr>
          <a:xfrm>
            <a:off x="6173403" y="2088319"/>
            <a:ext cx="5094154" cy="3702881"/>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33" name="Google Shape;33;p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13806" y="2126942"/>
            <a:ext cx="10355327" cy="251183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913794" y="4650556"/>
            <a:ext cx="10353763" cy="1140644"/>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93" name="Google Shape;93;p1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913794"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a:off x="913794" y="2088319"/>
            <a:ext cx="3298956" cy="82330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99" name="Google Shape;99;p15"/>
          <p:cNvSpPr txBox="1">
            <a:spLocks noGrp="1"/>
          </p:cNvSpPr>
          <p:nvPr>
            <p:ph type="body" idx="2"/>
          </p:nvPr>
        </p:nvSpPr>
        <p:spPr>
          <a:xfrm>
            <a:off x="913794" y="2911624"/>
            <a:ext cx="3298956"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0" name="Google Shape;100;p15"/>
          <p:cNvSpPr txBox="1">
            <a:spLocks noGrp="1"/>
          </p:cNvSpPr>
          <p:nvPr>
            <p:ph type="body" idx="3"/>
          </p:nvPr>
        </p:nvSpPr>
        <p:spPr>
          <a:xfrm>
            <a:off x="4444878" y="2088320"/>
            <a:ext cx="3298558"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1" name="Google Shape;101;p15"/>
          <p:cNvSpPr txBox="1">
            <a:spLocks noGrp="1"/>
          </p:cNvSpPr>
          <p:nvPr>
            <p:ph type="body" idx="4"/>
          </p:nvPr>
        </p:nvSpPr>
        <p:spPr>
          <a:xfrm>
            <a:off x="4444878" y="2911624"/>
            <a:ext cx="329982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2" name="Google Shape;102;p15"/>
          <p:cNvSpPr txBox="1">
            <a:spLocks noGrp="1"/>
          </p:cNvSpPr>
          <p:nvPr>
            <p:ph type="body" idx="5"/>
          </p:nvPr>
        </p:nvSpPr>
        <p:spPr>
          <a:xfrm>
            <a:off x="7973298" y="2088320"/>
            <a:ext cx="3291211" cy="82330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400"/>
              <a:buNone/>
              <a:defRPr sz="24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03" name="Google Shape;103;p15"/>
          <p:cNvSpPr txBox="1">
            <a:spLocks noGrp="1"/>
          </p:cNvSpPr>
          <p:nvPr>
            <p:ph type="body" idx="6"/>
          </p:nvPr>
        </p:nvSpPr>
        <p:spPr>
          <a:xfrm>
            <a:off x="7976346" y="2911624"/>
            <a:ext cx="3291211" cy="28795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04" name="Google Shape;104;p1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913795" y="609600"/>
            <a:ext cx="1035376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6"/>
          <p:cNvSpPr txBox="1">
            <a:spLocks noGrp="1"/>
          </p:cNvSpPr>
          <p:nvPr>
            <p:ph type="body" idx="1"/>
          </p:nvPr>
        </p:nvSpPr>
        <p:spPr>
          <a:xfrm>
            <a:off x="913795" y="4195899"/>
            <a:ext cx="3298955"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0" name="Google Shape;110;p16"/>
          <p:cNvSpPr>
            <a:spLocks noGrp="1"/>
          </p:cNvSpPr>
          <p:nvPr>
            <p:ph type="pic" idx="2"/>
          </p:nvPr>
        </p:nvSpPr>
        <p:spPr>
          <a:xfrm>
            <a:off x="1092020" y="2298987"/>
            <a:ext cx="2940050"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1" name="Google Shape;111;p16"/>
          <p:cNvSpPr txBox="1">
            <a:spLocks noGrp="1"/>
          </p:cNvSpPr>
          <p:nvPr>
            <p:ph type="body" idx="3"/>
          </p:nvPr>
        </p:nvSpPr>
        <p:spPr>
          <a:xfrm>
            <a:off x="913795" y="4772161"/>
            <a:ext cx="3298955"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2" name="Google Shape;112;p16"/>
          <p:cNvSpPr txBox="1">
            <a:spLocks noGrp="1"/>
          </p:cNvSpPr>
          <p:nvPr>
            <p:ph type="body" idx="4"/>
          </p:nvPr>
        </p:nvSpPr>
        <p:spPr>
          <a:xfrm>
            <a:off x="4442701" y="4195899"/>
            <a:ext cx="3298983"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3" name="Google Shape;113;p16"/>
          <p:cNvSpPr>
            <a:spLocks noGrp="1"/>
          </p:cNvSpPr>
          <p:nvPr>
            <p:ph type="pic" idx="5"/>
          </p:nvPr>
        </p:nvSpPr>
        <p:spPr>
          <a:xfrm>
            <a:off x="4568996" y="2298987"/>
            <a:ext cx="2930525"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4" name="Google Shape;114;p16"/>
          <p:cNvSpPr txBox="1">
            <a:spLocks noGrp="1"/>
          </p:cNvSpPr>
          <p:nvPr>
            <p:ph type="body" idx="6"/>
          </p:nvPr>
        </p:nvSpPr>
        <p:spPr>
          <a:xfrm>
            <a:off x="4441348" y="4772160"/>
            <a:ext cx="3300336" cy="101903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5" name="Google Shape;115;p16"/>
          <p:cNvSpPr txBox="1">
            <a:spLocks noGrp="1"/>
          </p:cNvSpPr>
          <p:nvPr>
            <p:ph type="body" idx="7"/>
          </p:nvPr>
        </p:nvSpPr>
        <p:spPr>
          <a:xfrm>
            <a:off x="7973423" y="4195899"/>
            <a:ext cx="3289900" cy="576262"/>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lt1"/>
              </a:buClr>
              <a:buSzPts val="2000"/>
              <a:buNone/>
              <a:defRPr sz="2000" b="0">
                <a:solidFill>
                  <a:schemeClr val="lt1"/>
                </a:solidFill>
              </a:defRPr>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8"/>
          </p:nvPr>
        </p:nvSpPr>
        <p:spPr>
          <a:xfrm>
            <a:off x="8152803" y="2298987"/>
            <a:ext cx="2932113" cy="15240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1600"/>
              <a:buFont typeface="Arial"/>
              <a:buNone/>
              <a:defRPr sz="1600" b="0" i="0" u="none" strike="noStrike" cap="none">
                <a:solidFill>
                  <a:schemeClr val="lt1"/>
                </a:solidFill>
                <a:latin typeface="Rockwell"/>
                <a:ea typeface="Rockwell"/>
                <a:cs typeface="Rockwell"/>
                <a:sym typeface="Rockwell"/>
              </a:defRPr>
            </a:lvl9pPr>
          </a:lstStyle>
          <a:p>
            <a:endParaRPr/>
          </a:p>
        </p:txBody>
      </p:sp>
      <p:sp>
        <p:nvSpPr>
          <p:cNvPr id="117" name="Google Shape;117;p16"/>
          <p:cNvSpPr txBox="1">
            <a:spLocks noGrp="1"/>
          </p:cNvSpPr>
          <p:nvPr>
            <p:ph type="body" idx="9"/>
          </p:nvPr>
        </p:nvSpPr>
        <p:spPr>
          <a:xfrm>
            <a:off x="7973298" y="4772161"/>
            <a:ext cx="3294258" cy="1019037"/>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200"/>
              <a:buNone/>
              <a:defRPr sz="1200"/>
            </a:lvl2pPr>
            <a:lvl3pPr marL="1371600" lvl="2" indent="-228600" algn="l">
              <a:lnSpc>
                <a:spcPct val="120000"/>
              </a:lnSpc>
              <a:spcBef>
                <a:spcPts val="500"/>
              </a:spcBef>
              <a:spcAft>
                <a:spcPts val="0"/>
              </a:spcAft>
              <a:buClr>
                <a:schemeClr val="lt1"/>
              </a:buClr>
              <a:buSzPts val="1000"/>
              <a:buNone/>
              <a:defRPr sz="1000"/>
            </a:lvl3pPr>
            <a:lvl4pPr marL="1828800" lvl="3" indent="-228600" algn="l">
              <a:lnSpc>
                <a:spcPct val="120000"/>
              </a:lnSpc>
              <a:spcBef>
                <a:spcPts val="500"/>
              </a:spcBef>
              <a:spcAft>
                <a:spcPts val="0"/>
              </a:spcAft>
              <a:buClr>
                <a:schemeClr val="lt1"/>
              </a:buClr>
              <a:buSzPts val="900"/>
              <a:buNone/>
              <a:defRPr sz="900"/>
            </a:lvl4pPr>
            <a:lvl5pPr marL="2286000" lvl="4" indent="-228600" algn="l">
              <a:lnSpc>
                <a:spcPct val="120000"/>
              </a:lnSpc>
              <a:spcBef>
                <a:spcPts val="500"/>
              </a:spcBef>
              <a:spcAft>
                <a:spcPts val="0"/>
              </a:spcAft>
              <a:buClr>
                <a:schemeClr val="lt1"/>
              </a:buClr>
              <a:buSzPts val="900"/>
              <a:buNone/>
              <a:defRPr sz="900"/>
            </a:lvl5pPr>
            <a:lvl6pPr marL="2743200" lvl="5" indent="-228600" algn="l">
              <a:lnSpc>
                <a:spcPct val="120000"/>
              </a:lnSpc>
              <a:spcBef>
                <a:spcPts val="500"/>
              </a:spcBef>
              <a:spcAft>
                <a:spcPts val="0"/>
              </a:spcAft>
              <a:buClr>
                <a:schemeClr val="lt1"/>
              </a:buClr>
              <a:buSzPts val="900"/>
              <a:buNone/>
              <a:defRPr sz="900"/>
            </a:lvl6pPr>
            <a:lvl7pPr marL="3200400" lvl="6" indent="-228600" algn="l">
              <a:lnSpc>
                <a:spcPct val="120000"/>
              </a:lnSpc>
              <a:spcBef>
                <a:spcPts val="500"/>
              </a:spcBef>
              <a:spcAft>
                <a:spcPts val="0"/>
              </a:spcAft>
              <a:buClr>
                <a:schemeClr val="lt1"/>
              </a:buClr>
              <a:buSzPts val="900"/>
              <a:buNone/>
              <a:defRPr sz="900"/>
            </a:lvl7pPr>
            <a:lvl8pPr marL="3657600" lvl="7" indent="-228600" algn="l">
              <a:lnSpc>
                <a:spcPct val="120000"/>
              </a:lnSpc>
              <a:spcBef>
                <a:spcPts val="500"/>
              </a:spcBef>
              <a:spcAft>
                <a:spcPts val="0"/>
              </a:spcAft>
              <a:buClr>
                <a:schemeClr val="lt1"/>
              </a:buClr>
              <a:buSzPts val="900"/>
              <a:buNone/>
              <a:defRPr sz="900"/>
            </a:lvl8pPr>
            <a:lvl9pPr marL="4114800" lvl="8" indent="-228600" algn="l">
              <a:lnSpc>
                <a:spcPct val="12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7"/>
          <p:cNvSpPr txBox="1">
            <a:spLocks noGrp="1"/>
          </p:cNvSpPr>
          <p:nvPr>
            <p:ph type="body" idx="1"/>
          </p:nvPr>
        </p:nvSpPr>
        <p:spPr>
          <a:xfrm rot="5400000">
            <a:off x="4243108" y="-1233249"/>
            <a:ext cx="3695136" cy="1035376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24" name="Google Shape;124;p1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rot="5400000">
            <a:off x="7405428" y="1929071"/>
            <a:ext cx="5181601" cy="25426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4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rot="5400000">
            <a:off x="2152346" y="-628953"/>
            <a:ext cx="5181601" cy="765870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130" name="Google Shape;130;p1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4880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913795" y="609600"/>
            <a:ext cx="10353761"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141804" y="2088320"/>
            <a:ext cx="4879199"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39" name="Google Shape;39;p6"/>
          <p:cNvSpPr txBox="1">
            <a:spLocks noGrp="1"/>
          </p:cNvSpPr>
          <p:nvPr>
            <p:ph type="body" idx="2"/>
          </p:nvPr>
        </p:nvSpPr>
        <p:spPr>
          <a:xfrm>
            <a:off x="913795" y="2912232"/>
            <a:ext cx="5107208"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0" name="Google Shape;40;p6"/>
          <p:cNvSpPr txBox="1">
            <a:spLocks noGrp="1"/>
          </p:cNvSpPr>
          <p:nvPr>
            <p:ph type="body" idx="3"/>
          </p:nvPr>
        </p:nvSpPr>
        <p:spPr>
          <a:xfrm>
            <a:off x="6402003" y="2088320"/>
            <a:ext cx="4865554"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lt1"/>
              </a:buClr>
              <a:buSzPts val="2400"/>
              <a:buNone/>
              <a:defRPr sz="2400" b="1"/>
            </a:lvl1pPr>
            <a:lvl2pPr marL="914400" lvl="1" indent="-228600" algn="l">
              <a:lnSpc>
                <a:spcPct val="120000"/>
              </a:lnSpc>
              <a:spcBef>
                <a:spcPts val="500"/>
              </a:spcBef>
              <a:spcAft>
                <a:spcPts val="0"/>
              </a:spcAft>
              <a:buClr>
                <a:schemeClr val="lt1"/>
              </a:buClr>
              <a:buSzPts val="2000"/>
              <a:buNone/>
              <a:defRPr sz="2000" b="1"/>
            </a:lvl2pPr>
            <a:lvl3pPr marL="1371600" lvl="2" indent="-228600" algn="l">
              <a:lnSpc>
                <a:spcPct val="120000"/>
              </a:lnSpc>
              <a:spcBef>
                <a:spcPts val="500"/>
              </a:spcBef>
              <a:spcAft>
                <a:spcPts val="0"/>
              </a:spcAft>
              <a:buClr>
                <a:schemeClr val="lt1"/>
              </a:buClr>
              <a:buSzPts val="1800"/>
              <a:buNone/>
              <a:defRPr sz="1800" b="1"/>
            </a:lvl3pPr>
            <a:lvl4pPr marL="1828800" lvl="3" indent="-228600" algn="l">
              <a:lnSpc>
                <a:spcPct val="120000"/>
              </a:lnSpc>
              <a:spcBef>
                <a:spcPts val="500"/>
              </a:spcBef>
              <a:spcAft>
                <a:spcPts val="0"/>
              </a:spcAft>
              <a:buClr>
                <a:schemeClr val="lt1"/>
              </a:buClr>
              <a:buSzPts val="1600"/>
              <a:buNone/>
              <a:defRPr sz="1600" b="1"/>
            </a:lvl4pPr>
            <a:lvl5pPr marL="2286000" lvl="4" indent="-228600" algn="l">
              <a:lnSpc>
                <a:spcPct val="120000"/>
              </a:lnSpc>
              <a:spcBef>
                <a:spcPts val="500"/>
              </a:spcBef>
              <a:spcAft>
                <a:spcPts val="0"/>
              </a:spcAft>
              <a:buClr>
                <a:schemeClr val="lt1"/>
              </a:buClr>
              <a:buSzPts val="1600"/>
              <a:buNone/>
              <a:defRPr sz="1600" b="1"/>
            </a:lvl5pPr>
            <a:lvl6pPr marL="2743200" lvl="5" indent="-228600" algn="l">
              <a:lnSpc>
                <a:spcPct val="120000"/>
              </a:lnSpc>
              <a:spcBef>
                <a:spcPts val="500"/>
              </a:spcBef>
              <a:spcAft>
                <a:spcPts val="0"/>
              </a:spcAft>
              <a:buClr>
                <a:schemeClr val="lt1"/>
              </a:buClr>
              <a:buSzPts val="1600"/>
              <a:buNone/>
              <a:defRPr sz="1600" b="1"/>
            </a:lvl6pPr>
            <a:lvl7pPr marL="3200400" lvl="6" indent="-228600" algn="l">
              <a:lnSpc>
                <a:spcPct val="120000"/>
              </a:lnSpc>
              <a:spcBef>
                <a:spcPts val="500"/>
              </a:spcBef>
              <a:spcAft>
                <a:spcPts val="0"/>
              </a:spcAft>
              <a:buClr>
                <a:schemeClr val="lt1"/>
              </a:buClr>
              <a:buSzPts val="1600"/>
              <a:buNone/>
              <a:defRPr sz="1600" b="1"/>
            </a:lvl7pPr>
            <a:lvl8pPr marL="3657600" lvl="7" indent="-228600" algn="l">
              <a:lnSpc>
                <a:spcPct val="120000"/>
              </a:lnSpc>
              <a:spcBef>
                <a:spcPts val="500"/>
              </a:spcBef>
              <a:spcAft>
                <a:spcPts val="0"/>
              </a:spcAft>
              <a:buClr>
                <a:schemeClr val="lt1"/>
              </a:buClr>
              <a:buSzPts val="1600"/>
              <a:buNone/>
              <a:defRPr sz="1600" b="1"/>
            </a:lvl8pPr>
            <a:lvl9pPr marL="4114800" lvl="8" indent="-228600" algn="l">
              <a:lnSpc>
                <a:spcPct val="120000"/>
              </a:lnSpc>
              <a:spcBef>
                <a:spcPts val="500"/>
              </a:spcBef>
              <a:spcAft>
                <a:spcPts val="0"/>
              </a:spcAft>
              <a:buClr>
                <a:schemeClr val="lt1"/>
              </a:buClr>
              <a:buSzPts val="1600"/>
              <a:buNone/>
              <a:defRPr sz="1600" b="1"/>
            </a:lvl9pPr>
          </a:lstStyle>
          <a:p>
            <a:endParaRPr/>
          </a:p>
        </p:txBody>
      </p:sp>
      <p:sp>
        <p:nvSpPr>
          <p:cNvPr id="41" name="Google Shape;41;p6"/>
          <p:cNvSpPr txBox="1">
            <a:spLocks noGrp="1"/>
          </p:cNvSpPr>
          <p:nvPr>
            <p:ph type="body" idx="4"/>
          </p:nvPr>
        </p:nvSpPr>
        <p:spPr>
          <a:xfrm>
            <a:off x="6172200" y="2912232"/>
            <a:ext cx="5095357" cy="287896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917228" y="609600"/>
            <a:ext cx="3932237"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078064" y="609600"/>
            <a:ext cx="6189492" cy="5181600"/>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Clr>
                <a:schemeClr val="lt1"/>
              </a:buClr>
              <a:buSzPts val="1800"/>
              <a:buChar char="•"/>
              <a:defRPr/>
            </a:lvl1pPr>
            <a:lvl2pPr marL="914400" lvl="1" indent="-342900" algn="l">
              <a:lnSpc>
                <a:spcPct val="120000"/>
              </a:lnSpc>
              <a:spcBef>
                <a:spcPts val="500"/>
              </a:spcBef>
              <a:spcAft>
                <a:spcPts val="0"/>
              </a:spcAft>
              <a:buClr>
                <a:schemeClr val="lt1"/>
              </a:buClr>
              <a:buSzPts val="1800"/>
              <a:buChar char="•"/>
              <a:defRPr/>
            </a:lvl2pPr>
            <a:lvl3pPr marL="1371600" lvl="2" indent="-342900" algn="l">
              <a:lnSpc>
                <a:spcPct val="120000"/>
              </a:lnSpc>
              <a:spcBef>
                <a:spcPts val="500"/>
              </a:spcBef>
              <a:spcAft>
                <a:spcPts val="0"/>
              </a:spcAft>
              <a:buClr>
                <a:schemeClr val="lt1"/>
              </a:buClr>
              <a:buSzPts val="1800"/>
              <a:buChar char="•"/>
              <a:defRPr/>
            </a:lvl3pPr>
            <a:lvl4pPr marL="1828800" lvl="3" indent="-342900" algn="l">
              <a:lnSpc>
                <a:spcPct val="120000"/>
              </a:lnSpc>
              <a:spcBef>
                <a:spcPts val="500"/>
              </a:spcBef>
              <a:spcAft>
                <a:spcPts val="0"/>
              </a:spcAft>
              <a:buClr>
                <a:schemeClr val="lt1"/>
              </a:buClr>
              <a:buSzPts val="1800"/>
              <a:buChar char="•"/>
              <a:defRPr/>
            </a:lvl4pPr>
            <a:lvl5pPr marL="2286000" lvl="4" indent="-342900" algn="l">
              <a:lnSpc>
                <a:spcPct val="120000"/>
              </a:lnSpc>
              <a:spcBef>
                <a:spcPts val="500"/>
              </a:spcBef>
              <a:spcAft>
                <a:spcPts val="0"/>
              </a:spcAft>
              <a:buClr>
                <a:schemeClr val="lt1"/>
              </a:buClr>
              <a:buSzPts val="1800"/>
              <a:buChar char="•"/>
              <a:defRPr/>
            </a:lvl5pPr>
            <a:lvl6pPr marL="2743200" lvl="5" indent="-342900" algn="l">
              <a:lnSpc>
                <a:spcPct val="120000"/>
              </a:lnSpc>
              <a:spcBef>
                <a:spcPts val="500"/>
              </a:spcBef>
              <a:spcAft>
                <a:spcPts val="0"/>
              </a:spcAft>
              <a:buClr>
                <a:schemeClr val="lt1"/>
              </a:buClr>
              <a:buSzPts val="1800"/>
              <a:buChar char="•"/>
              <a:defRPr/>
            </a:lvl6pPr>
            <a:lvl7pPr marL="3200400" lvl="6" indent="-342900" algn="l">
              <a:lnSpc>
                <a:spcPct val="120000"/>
              </a:lnSpc>
              <a:spcBef>
                <a:spcPts val="500"/>
              </a:spcBef>
              <a:spcAft>
                <a:spcPts val="0"/>
              </a:spcAft>
              <a:buClr>
                <a:schemeClr val="lt1"/>
              </a:buClr>
              <a:buSzPts val="1800"/>
              <a:buChar char="•"/>
              <a:defRPr/>
            </a:lvl7pPr>
            <a:lvl8pPr marL="3657600" lvl="7" indent="-342900" algn="l">
              <a:lnSpc>
                <a:spcPct val="120000"/>
              </a:lnSpc>
              <a:spcBef>
                <a:spcPts val="500"/>
              </a:spcBef>
              <a:spcAft>
                <a:spcPts val="0"/>
              </a:spcAft>
              <a:buClr>
                <a:schemeClr val="lt1"/>
              </a:buClr>
              <a:buSzPts val="1800"/>
              <a:buChar char="•"/>
              <a:defRPr/>
            </a:lvl8pPr>
            <a:lvl9pPr marL="4114800" lvl="8" indent="-342900" algn="l">
              <a:lnSpc>
                <a:spcPct val="120000"/>
              </a:lnSpc>
              <a:spcBef>
                <a:spcPts val="500"/>
              </a:spcBef>
              <a:spcAft>
                <a:spcPts val="0"/>
              </a:spcAft>
              <a:buClr>
                <a:schemeClr val="lt1"/>
              </a:buClr>
              <a:buSzPts val="1800"/>
              <a:buChar char="•"/>
              <a:defRPr/>
            </a:lvl9pPr>
          </a:lstStyle>
          <a:p>
            <a:endParaRPr/>
          </a:p>
        </p:txBody>
      </p:sp>
      <p:sp>
        <p:nvSpPr>
          <p:cNvPr id="57" name="Google Shape;57;p9"/>
          <p:cNvSpPr txBox="1">
            <a:spLocks noGrp="1"/>
          </p:cNvSpPr>
          <p:nvPr>
            <p:ph type="body" idx="2"/>
          </p:nvPr>
        </p:nvSpPr>
        <p:spPr>
          <a:xfrm>
            <a:off x="917228" y="2971800"/>
            <a:ext cx="3932237" cy="2819399"/>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58" name="Google Shape;58;p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917227" y="609600"/>
            <a:ext cx="5929773" cy="2362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7424804" y="758881"/>
            <a:ext cx="3255356" cy="4883038"/>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64" name="Google Shape;64;p10"/>
          <p:cNvSpPr txBox="1">
            <a:spLocks noGrp="1"/>
          </p:cNvSpPr>
          <p:nvPr>
            <p:ph type="body" idx="1"/>
          </p:nvPr>
        </p:nvSpPr>
        <p:spPr>
          <a:xfrm>
            <a:off x="913794" y="2971800"/>
            <a:ext cx="5934950" cy="28194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65" name="Google Shape;65;p1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913806" y="4289372"/>
            <a:ext cx="10367564" cy="81935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2800"/>
              <a:buFont typeface="Bookman Old Style"/>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913806" y="621321"/>
            <a:ext cx="10367564" cy="3379735"/>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lt1"/>
              </a:buClr>
              <a:buSzPts val="3200"/>
              <a:buFont typeface="Arial"/>
              <a:buNone/>
              <a:defRPr sz="3200" b="0" i="0" u="none" strike="noStrike" cap="none">
                <a:solidFill>
                  <a:schemeClr val="lt1"/>
                </a:solidFill>
                <a:latin typeface="Rockwell"/>
                <a:ea typeface="Rockwell"/>
                <a:cs typeface="Rockwell"/>
                <a:sym typeface="Rockwell"/>
              </a:defRPr>
            </a:lvl1pPr>
            <a:lvl2pPr marR="0" lvl="1" algn="l" rtl="0">
              <a:lnSpc>
                <a:spcPct val="120000"/>
              </a:lnSpc>
              <a:spcBef>
                <a:spcPts val="500"/>
              </a:spcBef>
              <a:spcAft>
                <a:spcPts val="0"/>
              </a:spcAft>
              <a:buClr>
                <a:schemeClr val="lt1"/>
              </a:buClr>
              <a:buSzPts val="2800"/>
              <a:buFont typeface="Arial"/>
              <a:buNone/>
              <a:defRPr sz="2800" b="0" i="0" u="none" strike="noStrike" cap="none">
                <a:solidFill>
                  <a:schemeClr val="lt1"/>
                </a:solidFill>
                <a:latin typeface="Rockwell"/>
                <a:ea typeface="Rockwell"/>
                <a:cs typeface="Rockwell"/>
                <a:sym typeface="Rockwell"/>
              </a:defRPr>
            </a:lvl2pPr>
            <a:lvl3pPr marR="0" lvl="2" algn="l" rtl="0">
              <a:lnSpc>
                <a:spcPct val="120000"/>
              </a:lnSpc>
              <a:spcBef>
                <a:spcPts val="500"/>
              </a:spcBef>
              <a:spcAft>
                <a:spcPts val="0"/>
              </a:spcAft>
              <a:buClr>
                <a:schemeClr val="lt1"/>
              </a:buClr>
              <a:buSzPts val="2400"/>
              <a:buFont typeface="Arial"/>
              <a:buNone/>
              <a:defRPr sz="2400" b="0" i="0" u="none" strike="noStrike" cap="none">
                <a:solidFill>
                  <a:schemeClr val="lt1"/>
                </a:solidFill>
                <a:latin typeface="Rockwell"/>
                <a:ea typeface="Rockwell"/>
                <a:cs typeface="Rockwell"/>
                <a:sym typeface="Rockwell"/>
              </a:defRPr>
            </a:lvl3pPr>
            <a:lvl4pPr marR="0" lvl="3"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4pPr>
            <a:lvl5pPr marR="0" lvl="4"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5pPr>
            <a:lvl6pPr marR="0" lvl="5"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6pPr>
            <a:lvl7pPr marR="0" lvl="6"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7pPr>
            <a:lvl8pPr marR="0" lvl="7"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8pPr>
            <a:lvl9pPr marR="0" lvl="8" algn="l" rtl="0">
              <a:lnSpc>
                <a:spcPct val="120000"/>
              </a:lnSpc>
              <a:spcBef>
                <a:spcPts val="500"/>
              </a:spcBef>
              <a:spcAft>
                <a:spcPts val="0"/>
              </a:spcAft>
              <a:buClr>
                <a:schemeClr val="lt1"/>
              </a:buClr>
              <a:buSzPts val="2000"/>
              <a:buFont typeface="Arial"/>
              <a:buNone/>
              <a:defRPr sz="2000" b="0" i="0" u="none" strike="noStrike" cap="none">
                <a:solidFill>
                  <a:schemeClr val="lt1"/>
                </a:solidFill>
                <a:latin typeface="Rockwell"/>
                <a:ea typeface="Rockwell"/>
                <a:cs typeface="Rockwell"/>
                <a:sym typeface="Rockwell"/>
              </a:defRPr>
            </a:lvl9pPr>
          </a:lstStyle>
          <a:p>
            <a:endParaRPr/>
          </a:p>
        </p:txBody>
      </p:sp>
      <p:sp>
        <p:nvSpPr>
          <p:cNvPr id="71" name="Google Shape;71;p11"/>
          <p:cNvSpPr txBox="1">
            <a:spLocks noGrp="1"/>
          </p:cNvSpPr>
          <p:nvPr>
            <p:ph type="body" idx="1"/>
          </p:nvPr>
        </p:nvSpPr>
        <p:spPr>
          <a:xfrm>
            <a:off x="913795" y="5108728"/>
            <a:ext cx="10365998" cy="682472"/>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lt1"/>
              </a:buClr>
              <a:buSzPts val="1800"/>
              <a:buNone/>
              <a:defRPr sz="18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2" name="Google Shape;72;p1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913795" y="609600"/>
            <a:ext cx="10353762" cy="342485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913795" y="4204820"/>
            <a:ext cx="10353761" cy="1592186"/>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78" name="Google Shape;78;p1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446212" y="609600"/>
            <a:ext cx="9302752" cy="299290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200"/>
              <a:buFont typeface="Bookman Old Sty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1720644" y="3610032"/>
            <a:ext cx="8752299" cy="426812"/>
          </a:xfrm>
          <a:prstGeom prst="rect">
            <a:avLst/>
          </a:prstGeom>
          <a:noFill/>
          <a:ln>
            <a:noFill/>
          </a:ln>
        </p:spPr>
        <p:txBody>
          <a:bodyPr spcFirstLastPara="1" wrap="square" lIns="91425" tIns="45700" rIns="91425" bIns="45700" anchor="t" anchorCtr="0">
            <a:noAutofit/>
          </a:bodyPr>
          <a:lstStyle>
            <a:lvl1pPr marL="457200" lvl="0" indent="-228600" algn="r">
              <a:lnSpc>
                <a:spcPct val="120000"/>
              </a:lnSpc>
              <a:spcBef>
                <a:spcPts val="1000"/>
              </a:spcBef>
              <a:spcAft>
                <a:spcPts val="0"/>
              </a:spcAft>
              <a:buClr>
                <a:schemeClr val="lt1"/>
              </a:buClr>
              <a:buSzPts val="1400"/>
              <a:buNone/>
              <a:defRPr sz="14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4" name="Google Shape;84;p13"/>
          <p:cNvSpPr txBox="1">
            <a:spLocks noGrp="1"/>
          </p:cNvSpPr>
          <p:nvPr>
            <p:ph type="body" idx="2"/>
          </p:nvPr>
        </p:nvSpPr>
        <p:spPr>
          <a:xfrm>
            <a:off x="913794" y="4204821"/>
            <a:ext cx="10353762" cy="158638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000"/>
              </a:spcBef>
              <a:spcAft>
                <a:spcPts val="0"/>
              </a:spcAft>
              <a:buClr>
                <a:schemeClr val="lt1"/>
              </a:buClr>
              <a:buSzPts val="1600"/>
              <a:buNone/>
              <a:defRPr sz="1600"/>
            </a:lvl1pPr>
            <a:lvl2pPr marL="914400" lvl="1" indent="-228600" algn="l">
              <a:lnSpc>
                <a:spcPct val="120000"/>
              </a:lnSpc>
              <a:spcBef>
                <a:spcPts val="500"/>
              </a:spcBef>
              <a:spcAft>
                <a:spcPts val="0"/>
              </a:spcAft>
              <a:buClr>
                <a:schemeClr val="lt1"/>
              </a:buClr>
              <a:buSzPts val="1400"/>
              <a:buNone/>
              <a:defRPr sz="1400"/>
            </a:lvl2pPr>
            <a:lvl3pPr marL="1371600" lvl="2" indent="-228600" algn="l">
              <a:lnSpc>
                <a:spcPct val="120000"/>
              </a:lnSpc>
              <a:spcBef>
                <a:spcPts val="500"/>
              </a:spcBef>
              <a:spcAft>
                <a:spcPts val="0"/>
              </a:spcAft>
              <a:buClr>
                <a:schemeClr val="lt1"/>
              </a:buClr>
              <a:buSzPts val="1200"/>
              <a:buNone/>
              <a:defRPr sz="1200"/>
            </a:lvl3pPr>
            <a:lvl4pPr marL="1828800" lvl="3" indent="-228600" algn="l">
              <a:lnSpc>
                <a:spcPct val="120000"/>
              </a:lnSpc>
              <a:spcBef>
                <a:spcPts val="500"/>
              </a:spcBef>
              <a:spcAft>
                <a:spcPts val="0"/>
              </a:spcAft>
              <a:buClr>
                <a:schemeClr val="lt1"/>
              </a:buClr>
              <a:buSzPts val="1000"/>
              <a:buNone/>
              <a:defRPr sz="1000"/>
            </a:lvl4pPr>
            <a:lvl5pPr marL="2286000" lvl="4" indent="-228600" algn="l">
              <a:lnSpc>
                <a:spcPct val="120000"/>
              </a:lnSpc>
              <a:spcBef>
                <a:spcPts val="500"/>
              </a:spcBef>
              <a:spcAft>
                <a:spcPts val="0"/>
              </a:spcAft>
              <a:buClr>
                <a:schemeClr val="lt1"/>
              </a:buClr>
              <a:buSzPts val="1000"/>
              <a:buNone/>
              <a:defRPr sz="1000"/>
            </a:lvl5pPr>
            <a:lvl6pPr marL="2743200" lvl="5" indent="-228600" algn="l">
              <a:lnSpc>
                <a:spcPct val="120000"/>
              </a:lnSpc>
              <a:spcBef>
                <a:spcPts val="500"/>
              </a:spcBef>
              <a:spcAft>
                <a:spcPts val="0"/>
              </a:spcAft>
              <a:buClr>
                <a:schemeClr val="lt1"/>
              </a:buClr>
              <a:buSzPts val="1000"/>
              <a:buNone/>
              <a:defRPr sz="1000"/>
            </a:lvl6pPr>
            <a:lvl7pPr marL="3200400" lvl="6" indent="-228600" algn="l">
              <a:lnSpc>
                <a:spcPct val="120000"/>
              </a:lnSpc>
              <a:spcBef>
                <a:spcPts val="500"/>
              </a:spcBef>
              <a:spcAft>
                <a:spcPts val="0"/>
              </a:spcAft>
              <a:buClr>
                <a:schemeClr val="lt1"/>
              </a:buClr>
              <a:buSzPts val="1000"/>
              <a:buNone/>
              <a:defRPr sz="1000"/>
            </a:lvl7pPr>
            <a:lvl8pPr marL="3657600" lvl="7" indent="-228600" algn="l">
              <a:lnSpc>
                <a:spcPct val="120000"/>
              </a:lnSpc>
              <a:spcBef>
                <a:spcPts val="500"/>
              </a:spcBef>
              <a:spcAft>
                <a:spcPts val="0"/>
              </a:spcAft>
              <a:buClr>
                <a:schemeClr val="lt1"/>
              </a:buClr>
              <a:buSzPts val="1000"/>
              <a:buNone/>
              <a:defRPr sz="1000"/>
            </a:lvl8pPr>
            <a:lvl9pPr marL="4114800" lvl="8" indent="-228600" algn="l">
              <a:lnSpc>
                <a:spcPct val="120000"/>
              </a:lnSpc>
              <a:spcBef>
                <a:spcPts val="500"/>
              </a:spcBef>
              <a:spcAft>
                <a:spcPts val="0"/>
              </a:spcAft>
              <a:buClr>
                <a:schemeClr val="lt1"/>
              </a:buClr>
              <a:buSzPts val="1000"/>
              <a:buNone/>
              <a:defRPr sz="1000"/>
            </a:lvl9pPr>
          </a:lstStyle>
          <a:p>
            <a:endParaRPr/>
          </a:p>
        </p:txBody>
      </p:sp>
      <p:sp>
        <p:nvSpPr>
          <p:cNvPr id="85" name="Google Shape;85;p1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13"/>
          <p:cNvSpPr txBox="1"/>
          <p:nvPr/>
        </p:nvSpPr>
        <p:spPr>
          <a:xfrm>
            <a:off x="836612" y="73524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
        <p:nvSpPr>
          <p:cNvPr id="89" name="Google Shape;89;p13"/>
          <p:cNvSpPr txBox="1"/>
          <p:nvPr/>
        </p:nvSpPr>
        <p:spPr>
          <a:xfrm>
            <a:off x="10657956" y="2972093"/>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Rockwell"/>
              <a:buNone/>
            </a:pPr>
            <a:r>
              <a:rPr lang="en-US" sz="8000" b="0" i="0" u="none" strike="noStrike" cap="none">
                <a:solidFill>
                  <a:schemeClr val="lt1"/>
                </a:solidFill>
                <a:latin typeface="Rockwell"/>
                <a:ea typeface="Rockwell"/>
                <a:cs typeface="Rockwell"/>
                <a:sym typeface="Rockwel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1" cy="1326321"/>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400"/>
              <a:buFont typeface="Bookman Old Style"/>
              <a:buNone/>
              <a:defRPr sz="340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13795" y="2096064"/>
            <a:ext cx="10353762" cy="369513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lt1"/>
              </a:buClr>
              <a:buSzPts val="2000"/>
              <a:buFont typeface="Arial"/>
              <a:buChar char="•"/>
              <a:defRPr sz="2000" b="0" i="0" u="none" strike="noStrike" cap="none">
                <a:solidFill>
                  <a:schemeClr val="lt1"/>
                </a:solidFill>
                <a:latin typeface="Rockwell"/>
                <a:ea typeface="Rockwell"/>
                <a:cs typeface="Rockwell"/>
                <a:sym typeface="Rockwell"/>
              </a:defRPr>
            </a:lvl1pPr>
            <a:lvl2pPr marL="914400" marR="0" lvl="1" indent="-342900" algn="l" rtl="0">
              <a:lnSpc>
                <a:spcPct val="120000"/>
              </a:lnSpc>
              <a:spcBef>
                <a:spcPts val="500"/>
              </a:spcBef>
              <a:spcAft>
                <a:spcPts val="0"/>
              </a:spcAft>
              <a:buClr>
                <a:schemeClr val="lt1"/>
              </a:buClr>
              <a:buSzPts val="1800"/>
              <a:buFont typeface="Arial"/>
              <a:buChar char="•"/>
              <a:defRPr sz="1800" b="0" i="0" u="none" strike="noStrike" cap="none">
                <a:solidFill>
                  <a:schemeClr val="lt1"/>
                </a:solidFill>
                <a:latin typeface="Rockwell"/>
                <a:ea typeface="Rockwell"/>
                <a:cs typeface="Rockwell"/>
                <a:sym typeface="Rockwell"/>
              </a:defRPr>
            </a:lvl2pPr>
            <a:lvl3pPr marL="1371600" marR="0" lvl="2" indent="-330200" algn="l" rtl="0">
              <a:lnSpc>
                <a:spcPct val="120000"/>
              </a:lnSpc>
              <a:spcBef>
                <a:spcPts val="500"/>
              </a:spcBef>
              <a:spcAft>
                <a:spcPts val="0"/>
              </a:spcAft>
              <a:buClr>
                <a:schemeClr val="lt1"/>
              </a:buClr>
              <a:buSzPts val="1600"/>
              <a:buFont typeface="Arial"/>
              <a:buChar char="•"/>
              <a:defRPr sz="1600" b="0" i="0" u="none" strike="noStrike" cap="none">
                <a:solidFill>
                  <a:schemeClr val="lt1"/>
                </a:solidFill>
                <a:latin typeface="Rockwell"/>
                <a:ea typeface="Rockwell"/>
                <a:cs typeface="Rockwell"/>
                <a:sym typeface="Rockwell"/>
              </a:defRPr>
            </a:lvl3pPr>
            <a:lvl4pPr marL="1828800" marR="0" lvl="3" indent="-317500" algn="l" rtl="0">
              <a:lnSpc>
                <a:spcPct val="120000"/>
              </a:lnSpc>
              <a:spcBef>
                <a:spcPts val="500"/>
              </a:spcBef>
              <a:spcAft>
                <a:spcPts val="0"/>
              </a:spcAft>
              <a:buClr>
                <a:schemeClr val="lt1"/>
              </a:buClr>
              <a:buSzPts val="1400"/>
              <a:buFont typeface="Arial"/>
              <a:buChar char="•"/>
              <a:defRPr sz="1400" b="0" i="0" u="none" strike="noStrike" cap="none">
                <a:solidFill>
                  <a:schemeClr val="lt1"/>
                </a:solidFill>
                <a:latin typeface="Rockwell"/>
                <a:ea typeface="Rockwell"/>
                <a:cs typeface="Rockwell"/>
                <a:sym typeface="Rockwell"/>
              </a:defRPr>
            </a:lvl4pPr>
            <a:lvl5pPr marL="2286000" marR="0" lvl="4"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5pPr>
            <a:lvl6pPr marL="2743200" marR="0" lvl="5"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6pPr>
            <a:lvl7pPr marL="3200400" marR="0" lvl="6"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7pPr>
            <a:lvl8pPr marL="3657600" marR="0" lvl="7"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8pPr>
            <a:lvl9pPr marL="4114800" marR="0" lvl="8" indent="-304800" algn="l" rtl="0">
              <a:lnSpc>
                <a:spcPct val="120000"/>
              </a:lnSpc>
              <a:spcBef>
                <a:spcPts val="500"/>
              </a:spcBef>
              <a:spcAft>
                <a:spcPts val="0"/>
              </a:spcAft>
              <a:buClr>
                <a:schemeClr val="lt1"/>
              </a:buClr>
              <a:buSzPts val="1200"/>
              <a:buFont typeface="Arial"/>
              <a:buChar char="•"/>
              <a:defRPr sz="1200" b="0" i="0" u="none" strike="noStrike" cap="none">
                <a:solidFill>
                  <a:schemeClr val="lt1"/>
                </a:solidFill>
                <a:latin typeface="Rockwell"/>
                <a:ea typeface="Rockwell"/>
                <a:cs typeface="Rockwell"/>
                <a:sym typeface="Rockwell"/>
              </a:defRPr>
            </a:lvl9pPr>
          </a:lstStyle>
          <a:p>
            <a:endParaRPr/>
          </a:p>
        </p:txBody>
      </p:sp>
      <p:sp>
        <p:nvSpPr>
          <p:cNvPr id="8" name="Google Shape;8;p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
          <p:cNvSpPr txBox="1">
            <a:spLocks noGrp="1"/>
          </p:cNvSpPr>
          <p:nvPr>
            <p:ph type="ftr" idx="11"/>
          </p:nvPr>
        </p:nvSpPr>
        <p:spPr>
          <a:xfrm>
            <a:off x="913794"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Rockwell"/>
                <a:ea typeface="Rockwell"/>
                <a:cs typeface="Rockwell"/>
                <a:sym typeface="Rockwell"/>
              </a:defRPr>
            </a:lvl1pPr>
            <a:lvl2pPr marL="0" marR="0" lvl="1" indent="0" algn="r" rtl="0">
              <a:spcBef>
                <a:spcPts val="0"/>
              </a:spcBef>
              <a:buNone/>
              <a:defRPr sz="1000" b="0" i="0" u="none" strike="noStrike" cap="none">
                <a:solidFill>
                  <a:schemeClr val="lt1"/>
                </a:solidFill>
                <a:latin typeface="Rockwell"/>
                <a:ea typeface="Rockwell"/>
                <a:cs typeface="Rockwell"/>
                <a:sym typeface="Rockwell"/>
              </a:defRPr>
            </a:lvl2pPr>
            <a:lvl3pPr marL="0" marR="0" lvl="2" indent="0" algn="r" rtl="0">
              <a:spcBef>
                <a:spcPts val="0"/>
              </a:spcBef>
              <a:buNone/>
              <a:defRPr sz="1000" b="0" i="0" u="none" strike="noStrike" cap="none">
                <a:solidFill>
                  <a:schemeClr val="lt1"/>
                </a:solidFill>
                <a:latin typeface="Rockwell"/>
                <a:ea typeface="Rockwell"/>
                <a:cs typeface="Rockwell"/>
                <a:sym typeface="Rockwell"/>
              </a:defRPr>
            </a:lvl3pPr>
            <a:lvl4pPr marL="0" marR="0" lvl="3" indent="0" algn="r" rtl="0">
              <a:spcBef>
                <a:spcPts val="0"/>
              </a:spcBef>
              <a:buNone/>
              <a:defRPr sz="1000" b="0" i="0" u="none" strike="noStrike" cap="none">
                <a:solidFill>
                  <a:schemeClr val="lt1"/>
                </a:solidFill>
                <a:latin typeface="Rockwell"/>
                <a:ea typeface="Rockwell"/>
                <a:cs typeface="Rockwell"/>
                <a:sym typeface="Rockwell"/>
              </a:defRPr>
            </a:lvl4pPr>
            <a:lvl5pPr marL="0" marR="0" lvl="4" indent="0" algn="r" rtl="0">
              <a:spcBef>
                <a:spcPts val="0"/>
              </a:spcBef>
              <a:buNone/>
              <a:defRPr sz="1000" b="0" i="0" u="none" strike="noStrike" cap="none">
                <a:solidFill>
                  <a:schemeClr val="lt1"/>
                </a:solidFill>
                <a:latin typeface="Rockwell"/>
                <a:ea typeface="Rockwell"/>
                <a:cs typeface="Rockwell"/>
                <a:sym typeface="Rockwell"/>
              </a:defRPr>
            </a:lvl5pPr>
            <a:lvl6pPr marL="0" marR="0" lvl="5" indent="0" algn="r" rtl="0">
              <a:spcBef>
                <a:spcPts val="0"/>
              </a:spcBef>
              <a:buNone/>
              <a:defRPr sz="1000" b="0" i="0" u="none" strike="noStrike" cap="none">
                <a:solidFill>
                  <a:schemeClr val="lt1"/>
                </a:solidFill>
                <a:latin typeface="Rockwell"/>
                <a:ea typeface="Rockwell"/>
                <a:cs typeface="Rockwell"/>
                <a:sym typeface="Rockwell"/>
              </a:defRPr>
            </a:lvl6pPr>
            <a:lvl7pPr marL="0" marR="0" lvl="6" indent="0" algn="r" rtl="0">
              <a:spcBef>
                <a:spcPts val="0"/>
              </a:spcBef>
              <a:buNone/>
              <a:defRPr sz="1000" b="0" i="0" u="none" strike="noStrike" cap="none">
                <a:solidFill>
                  <a:schemeClr val="lt1"/>
                </a:solidFill>
                <a:latin typeface="Rockwell"/>
                <a:ea typeface="Rockwell"/>
                <a:cs typeface="Rockwell"/>
                <a:sym typeface="Rockwell"/>
              </a:defRPr>
            </a:lvl7pPr>
            <a:lvl8pPr marL="0" marR="0" lvl="7" indent="0" algn="r" rtl="0">
              <a:spcBef>
                <a:spcPts val="0"/>
              </a:spcBef>
              <a:buNone/>
              <a:defRPr sz="1000" b="0" i="0" u="none" strike="noStrike" cap="none">
                <a:solidFill>
                  <a:schemeClr val="lt1"/>
                </a:solidFill>
                <a:latin typeface="Rockwell"/>
                <a:ea typeface="Rockwell"/>
                <a:cs typeface="Rockwell"/>
                <a:sym typeface="Rockwell"/>
              </a:defRPr>
            </a:lvl8pPr>
            <a:lvl9pPr marL="0" marR="0" lvl="8" indent="0" algn="r" rtl="0">
              <a:spcBef>
                <a:spcPts val="0"/>
              </a:spcBef>
              <a:buNone/>
              <a:defRPr sz="10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doi.org/10.1007/s12198-013-0118-y" TargetMode="External"/><Relationship Id="rId7" Type="http://schemas.openxmlformats.org/officeDocument/2006/relationships/hyperlink" Target="https://doi.org/10.1186/2193-1801-2-291"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doi.org/10.3764/aja.117.1.0111" TargetMode="External"/><Relationship Id="rId5" Type="http://schemas.openxmlformats.org/officeDocument/2006/relationships/hyperlink" Target="https://doi.org/10.1016/j.apgeog.2014.10.018" TargetMode="External"/><Relationship Id="rId4" Type="http://schemas.openxmlformats.org/officeDocument/2006/relationships/hyperlink" Target="https://doi.org/10.1007/s12198-013-013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4325" cy="6858000"/>
          </a:xfrm>
          <a:prstGeom prst="rect">
            <a:avLst/>
          </a:prstGeom>
        </p:spPr>
      </p:pic>
      <p:sp>
        <p:nvSpPr>
          <p:cNvPr id="2" name="Title 1"/>
          <p:cNvSpPr>
            <a:spLocks noGrp="1"/>
          </p:cNvSpPr>
          <p:nvPr>
            <p:ph type="ctrTitle"/>
          </p:nvPr>
        </p:nvSpPr>
        <p:spPr>
          <a:xfrm>
            <a:off x="428731" y="4513337"/>
            <a:ext cx="9511325" cy="1207951"/>
          </a:xfrm>
        </p:spPr>
        <p:txBody>
          <a:bodyPr>
            <a:noAutofit/>
          </a:bodyPr>
          <a:lstStyle/>
          <a:p>
            <a:pPr algn="l">
              <a:lnSpc>
                <a:spcPct val="100000"/>
              </a:lnSpc>
            </a:pPr>
            <a:r>
              <a:rPr lang="en-US" sz="3600" dirty="0">
                <a:latin typeface="Helvetica" charset="0"/>
                <a:ea typeface="Helvetica" charset="0"/>
                <a:cs typeface="Helvetica" charset="0"/>
              </a:rPr>
              <a:t>Towards a Model for Predicting Overland Trafficking Routes</a:t>
            </a:r>
            <a:br>
              <a:rPr lang="en-US" sz="3600" dirty="0">
                <a:latin typeface="Helvetica" charset="0"/>
                <a:ea typeface="Helvetica" charset="0"/>
                <a:cs typeface="Helvetica" charset="0"/>
              </a:rPr>
            </a:br>
            <a:br>
              <a:rPr lang="en-US" sz="3600" dirty="0">
                <a:latin typeface="Helvetica" charset="0"/>
                <a:ea typeface="Helvetica" charset="0"/>
                <a:cs typeface="Helvetica" charset="0"/>
              </a:rPr>
            </a:br>
            <a:r>
              <a:rPr lang="en-US" sz="1800" dirty="0">
                <a:latin typeface="Helvetica" charset="0"/>
                <a:ea typeface="Helvetica" charset="0"/>
                <a:cs typeface="Helvetica" charset="0"/>
              </a:rPr>
              <a:t>Cornell, Harry</a:t>
            </a:r>
            <a:br>
              <a:rPr lang="en-US" sz="1800" dirty="0">
                <a:latin typeface="Helvetica" charset="0"/>
                <a:ea typeface="Helvetica" charset="0"/>
                <a:cs typeface="Helvetica" charset="0"/>
              </a:rPr>
            </a:br>
            <a:r>
              <a:rPr lang="en-US" sz="1800" dirty="0" err="1">
                <a:latin typeface="Helvetica" charset="0"/>
                <a:ea typeface="Helvetica" charset="0"/>
                <a:cs typeface="Helvetica" charset="0"/>
              </a:rPr>
              <a:t>Necaise</a:t>
            </a:r>
            <a:r>
              <a:rPr lang="en-US" sz="1800" dirty="0">
                <a:latin typeface="Helvetica" charset="0"/>
                <a:ea typeface="Helvetica" charset="0"/>
                <a:cs typeface="Helvetica" charset="0"/>
              </a:rPr>
              <a:t>, Aaron </a:t>
            </a:r>
            <a:br>
              <a:rPr lang="en-US" sz="1800" dirty="0">
                <a:latin typeface="Helvetica" charset="0"/>
                <a:ea typeface="Helvetica" charset="0"/>
                <a:cs typeface="Helvetica" charset="0"/>
              </a:rPr>
            </a:br>
            <a:r>
              <a:rPr lang="en-US" sz="1800" dirty="0">
                <a:latin typeface="Helvetica" charset="0"/>
                <a:ea typeface="Helvetica" charset="0"/>
                <a:cs typeface="Helvetica" charset="0"/>
              </a:rPr>
              <a:t>Robkin, Jessica </a:t>
            </a:r>
            <a:br>
              <a:rPr lang="en-US" sz="1800" dirty="0">
                <a:latin typeface="Helvetica" charset="0"/>
                <a:ea typeface="Helvetica" charset="0"/>
                <a:cs typeface="Helvetica" charset="0"/>
              </a:rPr>
            </a:br>
            <a:r>
              <a:rPr lang="en-US" sz="1800" dirty="0" err="1">
                <a:latin typeface="Helvetica" charset="0"/>
                <a:ea typeface="Helvetica" charset="0"/>
                <a:cs typeface="Helvetica" charset="0"/>
              </a:rPr>
              <a:t>Vaz</a:t>
            </a:r>
            <a:r>
              <a:rPr lang="en-US" sz="1800" dirty="0">
                <a:latin typeface="Helvetica" charset="0"/>
                <a:ea typeface="Helvetica" charset="0"/>
                <a:cs typeface="Helvetica" charset="0"/>
              </a:rPr>
              <a:t>, Karina</a:t>
            </a:r>
            <a:br>
              <a:rPr lang="en-US" sz="1800" dirty="0">
                <a:latin typeface="Helvetica" charset="0"/>
                <a:ea typeface="Helvetica" charset="0"/>
                <a:cs typeface="Helvetica" charset="0"/>
              </a:rPr>
            </a:br>
            <a:br>
              <a:rPr lang="en-US" sz="1800" dirty="0">
                <a:latin typeface="Helvetica" charset="0"/>
                <a:ea typeface="Helvetica" charset="0"/>
                <a:cs typeface="Helvetica" charset="0"/>
              </a:rPr>
            </a:br>
            <a:r>
              <a:rPr lang="en-US" sz="1800" dirty="0">
                <a:latin typeface="Helvetica" charset="0"/>
                <a:ea typeface="Helvetica" charset="0"/>
                <a:cs typeface="Helvetica" charset="0"/>
              </a:rPr>
              <a:t>IDS 6916</a:t>
            </a:r>
            <a:br>
              <a:rPr lang="en-US" sz="1800" dirty="0">
                <a:latin typeface="Helvetica" charset="0"/>
                <a:ea typeface="Helvetica" charset="0"/>
                <a:cs typeface="Helvetica" charset="0"/>
              </a:rPr>
            </a:br>
            <a:r>
              <a:rPr lang="en-US" sz="1800" dirty="0">
                <a:latin typeface="Helvetica" charset="0"/>
                <a:ea typeface="Helvetica" charset="0"/>
                <a:cs typeface="Helvetica" charset="0"/>
              </a:rPr>
              <a:t>Research Practicum</a:t>
            </a:r>
            <a:br>
              <a:rPr lang="en-US" sz="1800" dirty="0">
                <a:latin typeface="Helvetica" charset="0"/>
                <a:ea typeface="Helvetica" charset="0"/>
                <a:cs typeface="Helvetica" charset="0"/>
              </a:rPr>
            </a:br>
            <a:r>
              <a:rPr lang="en-US" sz="1800" dirty="0">
                <a:latin typeface="Helvetica" charset="0"/>
                <a:ea typeface="Helvetica" charset="0"/>
                <a:cs typeface="Helvetica" charset="0"/>
              </a:rPr>
              <a:t>Alpha Presentation</a:t>
            </a:r>
            <a:br>
              <a:rPr lang="en-US" sz="1800" dirty="0">
                <a:latin typeface="Helvetica" charset="0"/>
                <a:ea typeface="Helvetica" charset="0"/>
                <a:cs typeface="Helvetica" charset="0"/>
              </a:rPr>
            </a:br>
            <a:endParaRPr lang="en-US" sz="1800" dirty="0">
              <a:latin typeface="Helvetica" charset="0"/>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408738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518614" y="921030"/>
            <a:ext cx="10904561" cy="5216852"/>
          </a:xfrm>
        </p:spPr>
        <p:txBody>
          <a:bodyPr/>
          <a:lstStyle/>
          <a:p>
            <a:pPr marL="0" lvl="0" indent="0">
              <a:spcBef>
                <a:spcPts val="0"/>
              </a:spcBef>
              <a:buNone/>
            </a:pPr>
            <a:r>
              <a:rPr lang="en-US" sz="22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2400" dirty="0"/>
          </a:p>
          <a:p>
            <a:pPr marL="0" lvl="0" indent="0">
              <a:spcBef>
                <a:spcPts val="0"/>
              </a:spcBef>
              <a:buNone/>
            </a:pPr>
            <a:r>
              <a:rPr lang="en-US" sz="2200" dirty="0"/>
              <a:t>Approach: </a:t>
            </a:r>
          </a:p>
          <a:p>
            <a:pPr marL="342900">
              <a:spcBef>
                <a:spcPts val="0"/>
              </a:spcBef>
            </a:pPr>
            <a:r>
              <a:rPr lang="en-US" dirty="0"/>
              <a:t>Forced-choice survey where participants are asked to choose routes based on several variations in the IVs</a:t>
            </a:r>
          </a:p>
          <a:p>
            <a:pPr marL="342900">
              <a:spcBef>
                <a:spcPts val="0"/>
              </a:spcBef>
            </a:pPr>
            <a:endParaRPr lang="en-US" dirty="0"/>
          </a:p>
          <a:p>
            <a:pPr marL="342900">
              <a:spcBef>
                <a:spcPts val="0"/>
              </a:spcBef>
            </a:pPr>
            <a:r>
              <a:rPr lang="en-US" dirty="0"/>
              <a:t>These results can serve as a ‘sanity check’ and also inform our model inputs moving forward</a:t>
            </a:r>
          </a:p>
          <a:p>
            <a:pPr marL="342900">
              <a:spcBef>
                <a:spcPts val="0"/>
              </a:spcBef>
            </a:pPr>
            <a:endParaRPr lang="en-US" dirty="0"/>
          </a:p>
          <a:p>
            <a:pPr marL="0" lvl="0" indent="0">
              <a:spcBef>
                <a:spcPts val="0"/>
              </a:spcBef>
              <a:buNone/>
            </a:pPr>
            <a:r>
              <a:rPr lang="en-US" sz="2200" dirty="0"/>
              <a:t>H2:</a:t>
            </a:r>
          </a:p>
          <a:p>
            <a:pPr marL="0" lvl="0" indent="0">
              <a:spcBef>
                <a:spcPts val="0"/>
              </a:spcBef>
              <a:buNone/>
            </a:pPr>
            <a:r>
              <a:rPr lang="en-US" dirty="0"/>
              <a:t>Enemy faction presence will be the strongest deterrent towards taking a path.</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143265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450386" cy="5216852"/>
          </a:xfrm>
        </p:spPr>
        <p:txBody>
          <a:bodyPr/>
          <a:lstStyle/>
          <a:p>
            <a:pPr marL="0" lvl="0" indent="0">
              <a:spcBef>
                <a:spcPts val="0"/>
              </a:spcBef>
              <a:buClr>
                <a:schemeClr val="dk1"/>
              </a:buClr>
              <a:buSzPts val="1100"/>
              <a:buNone/>
            </a:pPr>
            <a:r>
              <a:rPr lang="en-US" sz="2400"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sz="2400"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200" dirty="0">
                <a:solidFill>
                  <a:srgbClr val="FFFFFF"/>
                </a:solidFill>
              </a:rPr>
            </a:b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7" name="Google Shape;220;p29"/>
          <p:cNvPicPr preferRelativeResize="0"/>
          <p:nvPr/>
        </p:nvPicPr>
        <p:blipFill>
          <a:blip r:embed="rId4">
            <a:alphaModFix/>
          </a:blip>
          <a:stretch>
            <a:fillRect/>
          </a:stretch>
        </p:blipFill>
        <p:spPr>
          <a:xfrm>
            <a:off x="8204309" y="2376739"/>
            <a:ext cx="3549975" cy="2371276"/>
          </a:xfrm>
          <a:prstGeom prst="rect">
            <a:avLst/>
          </a:prstGeom>
          <a:noFill/>
          <a:ln w="28575">
            <a:solidFill>
              <a:schemeClr val="accent4"/>
            </a:solidFill>
          </a:ln>
        </p:spPr>
      </p:pic>
    </p:spTree>
    <p:extLst>
      <p:ext uri="{BB962C8B-B14F-4D97-AF65-F5344CB8AC3E}">
        <p14:creationId xmlns:p14="http://schemas.microsoft.com/office/powerpoint/2010/main" val="402495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3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87945" y="1140404"/>
            <a:ext cx="11085355" cy="5216852"/>
          </a:xfrm>
        </p:spPr>
        <p:txBody>
          <a:bodyPr/>
          <a:lstStyle/>
          <a:p>
            <a:pPr marL="0" lvl="0" indent="0">
              <a:spcBef>
                <a:spcPts val="0"/>
              </a:spcBef>
              <a:buClr>
                <a:schemeClr val="dk1"/>
              </a:buClr>
              <a:buSzPts val="1100"/>
              <a:buNone/>
            </a:pPr>
            <a:r>
              <a:rPr lang="en-US" dirty="0"/>
              <a:t>Problem:</a:t>
            </a:r>
          </a:p>
          <a:p>
            <a:pPr lvl="0" indent="0">
              <a:spcBef>
                <a:spcPts val="0"/>
              </a:spcBef>
              <a:buClr>
                <a:schemeClr val="dk1"/>
              </a:buClr>
              <a:buSzPts val="1100"/>
              <a:buNone/>
            </a:pPr>
            <a:endParaRPr lang="en-US" sz="1400" dirty="0"/>
          </a:p>
          <a:p>
            <a:pPr lvl="0" indent="-317500">
              <a:spcBef>
                <a:spcPts val="0"/>
              </a:spcBef>
              <a:buSzPts val="1400"/>
              <a:buChar char="●"/>
            </a:pPr>
            <a:r>
              <a:rPr lang="en-US" sz="1800" dirty="0"/>
              <a:t>While we have information about trafficking in other places in the world, data on smuggling in the MENA region is limited</a:t>
            </a:r>
          </a:p>
          <a:p>
            <a:pPr lvl="0" indent="0">
              <a:spcBef>
                <a:spcPts val="0"/>
              </a:spcBef>
              <a:buNone/>
            </a:pPr>
            <a:endParaRPr lang="en-US" sz="1800" dirty="0">
              <a:solidFill>
                <a:srgbClr val="FFFFFF"/>
              </a:solidFill>
            </a:endParaRPr>
          </a:p>
          <a:p>
            <a:pPr lvl="0" indent="-317500">
              <a:spcBef>
                <a:spcPts val="0"/>
              </a:spcBef>
              <a:buSzPts val="1400"/>
              <a:buChar char="●"/>
            </a:pPr>
            <a:r>
              <a:rPr lang="en-US" sz="1800" dirty="0">
                <a:solidFill>
                  <a:srgbClr val="FFFFFF"/>
                </a:solidFill>
              </a:rPr>
              <a:t>It is unclear if (and how) the instability in the Middle East would uniquely impact routing decisions</a:t>
            </a:r>
          </a:p>
          <a:p>
            <a:pPr lvl="0" indent="0">
              <a:spcBef>
                <a:spcPts val="0"/>
              </a:spcBef>
              <a:buNone/>
            </a:pPr>
            <a:endParaRPr lang="en-US" sz="1200" dirty="0">
              <a:solidFill>
                <a:srgbClr val="FFFFFF"/>
              </a:solidFill>
            </a:endParaRPr>
          </a:p>
          <a:p>
            <a:pPr lvl="2" indent="-304800">
              <a:spcBef>
                <a:spcPts val="0"/>
              </a:spcBef>
              <a:buClr>
                <a:srgbClr val="FFFFFF"/>
              </a:buClr>
              <a:buSzPts val="1200"/>
              <a:buChar char="■"/>
            </a:pPr>
            <a:r>
              <a:rPr lang="en-US" dirty="0">
                <a:solidFill>
                  <a:srgbClr val="FFFFFF"/>
                </a:solidFill>
              </a:rPr>
              <a:t>Our model primarily based on drug-smuggling in Central America</a:t>
            </a:r>
          </a:p>
          <a:p>
            <a:pPr lvl="2" indent="-304800">
              <a:spcBef>
                <a:spcPts val="0"/>
              </a:spcBef>
              <a:buClr>
                <a:srgbClr val="FFFFFF"/>
              </a:buClr>
              <a:buSzPts val="1200"/>
              <a:buChar char="■"/>
            </a:pPr>
            <a:r>
              <a:rPr lang="en-US" dirty="0">
                <a:solidFill>
                  <a:srgbClr val="FFFFFF"/>
                </a:solidFill>
              </a:rPr>
              <a:t>Is government corruption more widespread?</a:t>
            </a:r>
          </a:p>
          <a:p>
            <a:pPr lvl="2" indent="-304800">
              <a:spcBef>
                <a:spcPts val="0"/>
              </a:spcBef>
              <a:buClr>
                <a:srgbClr val="FFFFFF"/>
              </a:buClr>
              <a:buSzPts val="1200"/>
              <a:buChar char="■"/>
            </a:pPr>
            <a:r>
              <a:rPr lang="en-US" dirty="0">
                <a:solidFill>
                  <a:srgbClr val="FFFFFF"/>
                </a:solidFill>
              </a:rPr>
              <a:t>Is border crossing a larger concern?</a:t>
            </a:r>
          </a:p>
          <a:p>
            <a:pPr lvl="1" indent="-304800">
              <a:spcBef>
                <a:spcPts val="0"/>
              </a:spcBef>
              <a:buClr>
                <a:schemeClr val="dk1"/>
              </a:buClr>
              <a:buSzPts val="1200"/>
              <a:buChar char="○"/>
            </a:pPr>
            <a:endParaRPr lang="en-US" sz="1200" dirty="0">
              <a:solidFill>
                <a:srgbClr val="FFFFFF"/>
              </a:solidFill>
            </a:endParaRPr>
          </a:p>
          <a:p>
            <a:pPr marL="0" lvl="0" indent="0">
              <a:spcBef>
                <a:spcPts val="0"/>
              </a:spcBef>
              <a:buNone/>
            </a:pPr>
            <a:r>
              <a:rPr lang="en-US" dirty="0">
                <a:solidFill>
                  <a:srgbClr val="FFFFFF"/>
                </a:solidFill>
              </a:rPr>
              <a:t>Approach:</a:t>
            </a:r>
          </a:p>
          <a:p>
            <a:pPr marL="0" lvl="0" indent="0">
              <a:spcBef>
                <a:spcPts val="0"/>
              </a:spcBef>
              <a:buNone/>
            </a:pPr>
            <a:endParaRPr lang="en-US" sz="1400" dirty="0">
              <a:solidFill>
                <a:srgbClr val="FFFFFF"/>
              </a:solidFill>
            </a:endParaRPr>
          </a:p>
          <a:p>
            <a:pPr lvl="0" indent="0">
              <a:spcBef>
                <a:spcPts val="0"/>
              </a:spcBef>
              <a:buNone/>
            </a:pPr>
            <a:r>
              <a:rPr lang="en-US" sz="1800" dirty="0">
                <a:solidFill>
                  <a:srgbClr val="FFFFFF"/>
                </a:solidFill>
              </a:rPr>
              <a:t>An exploratory survey distributed to participants with first-hand experience who live in the affected countries</a:t>
            </a:r>
            <a:br>
              <a:rPr lang="en-US" sz="1800" dirty="0">
                <a:solidFill>
                  <a:srgbClr val="FFFFFF"/>
                </a:solidFill>
              </a:rPr>
            </a:br>
            <a:endParaRPr lang="en-US" sz="1800" dirty="0">
              <a:solidFill>
                <a:srgbClr val="FFFFFF"/>
              </a:solidFill>
            </a:endParaRPr>
          </a:p>
          <a:p>
            <a:pPr marL="0" lvl="0" indent="0">
              <a:spcBef>
                <a:spcPts val="0"/>
              </a:spcBef>
              <a:buNone/>
            </a:pPr>
            <a:r>
              <a:rPr lang="en-US" dirty="0">
                <a:solidFill>
                  <a:srgbClr val="FFFFFF"/>
                </a:solidFill>
              </a:rPr>
              <a:t>H3:</a:t>
            </a:r>
          </a:p>
          <a:p>
            <a:pPr lvl="0" indent="0">
              <a:spcBef>
                <a:spcPts val="0"/>
              </a:spcBef>
              <a:buNone/>
            </a:pPr>
            <a:r>
              <a:rPr lang="en-US" sz="1800" dirty="0">
                <a:solidFill>
                  <a:srgbClr val="FFFFFF"/>
                </a:solidFill>
              </a:rPr>
              <a:t>Geopolitical conflicts will have a larger impact on local routes taken in the MENA region.</a:t>
            </a:r>
            <a:endParaRPr lang="en-US" sz="18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1634656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166364"/>
            <a:ext cx="10479130" cy="5216852"/>
          </a:xfrm>
        </p:spPr>
        <p:txBody>
          <a:bodyPr/>
          <a:lstStyle/>
          <a:p>
            <a:pPr marL="139700" lvl="0" indent="0">
              <a:spcBef>
                <a:spcPts val="0"/>
              </a:spcBef>
              <a:buClr>
                <a:srgbClr val="FFFFFF"/>
              </a:buClr>
              <a:buSzPts val="1400"/>
              <a:buNone/>
            </a:pPr>
            <a:r>
              <a:rPr lang="en-US" sz="2400" dirty="0"/>
              <a:t>1. </a:t>
            </a:r>
            <a:r>
              <a:rPr lang="en-US" sz="2400" dirty="0">
                <a:solidFill>
                  <a:srgbClr val="FFFFFF"/>
                </a:solidFill>
              </a:rPr>
              <a:t>Graph Theory based Routing </a:t>
            </a:r>
          </a:p>
          <a:p>
            <a:pPr lvl="1" indent="-304800" algn="just">
              <a:spcBef>
                <a:spcPts val="0"/>
              </a:spcBef>
              <a:buClr>
                <a:srgbClr val="FFFFFF"/>
              </a:buClr>
              <a:buSzPts val="1200"/>
              <a:buAutoNum type="alphaLcPeriod"/>
            </a:pPr>
            <a:r>
              <a:rPr lang="en-US" sz="1600" dirty="0" err="1">
                <a:solidFill>
                  <a:srgbClr val="FFFFFF"/>
                </a:solidFill>
              </a:rPr>
              <a:t>Dijkstra’s</a:t>
            </a:r>
            <a:r>
              <a:rPr lang="en-US" sz="1600" dirty="0">
                <a:solidFill>
                  <a:srgbClr val="FFFFFF"/>
                </a:solidFill>
              </a:rPr>
              <a:t> shortest path</a:t>
            </a:r>
          </a:p>
          <a:p>
            <a:pPr lvl="1" indent="-304800">
              <a:spcBef>
                <a:spcPts val="0"/>
              </a:spcBef>
              <a:buClr>
                <a:srgbClr val="FFFFFF"/>
              </a:buClr>
              <a:buSzPts val="1200"/>
              <a:buAutoNum type="alphaLcPeriod"/>
            </a:pPr>
            <a:r>
              <a:rPr lang="en-US" sz="1600" dirty="0">
                <a:solidFill>
                  <a:srgbClr val="FFFFFF"/>
                </a:solidFill>
              </a:rPr>
              <a:t>Nodes represent major waypoints</a:t>
            </a:r>
          </a:p>
          <a:p>
            <a:pPr lvl="1" indent="-304800">
              <a:spcBef>
                <a:spcPts val="0"/>
              </a:spcBef>
              <a:buClr>
                <a:srgbClr val="FFFFFF"/>
              </a:buClr>
              <a:buSzPts val="1200"/>
              <a:buAutoNum type="alphaLcPeriod"/>
            </a:pPr>
            <a:r>
              <a:rPr lang="en-US" sz="1600" dirty="0">
                <a:solidFill>
                  <a:srgbClr val="FFFFFF"/>
                </a:solidFill>
              </a:rPr>
              <a:t>Edges represent pathways</a:t>
            </a:r>
          </a:p>
          <a:p>
            <a:pPr lvl="1" indent="-304800">
              <a:spcBef>
                <a:spcPts val="0"/>
              </a:spcBef>
              <a:buClr>
                <a:srgbClr val="FFFFFF"/>
              </a:buClr>
              <a:buSzPts val="1200"/>
              <a:buAutoNum type="alphaLcPeriod"/>
            </a:pPr>
            <a:r>
              <a:rPr lang="en-US" sz="1600" dirty="0">
                <a:solidFill>
                  <a:srgbClr val="FFFFFF"/>
                </a:solidFill>
              </a:rPr>
              <a:t>Distances between nodes are weighted by our independent variables (IV)</a:t>
            </a:r>
          </a:p>
          <a:p>
            <a:pPr marL="914400"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2. Forced-choice survey </a:t>
            </a:r>
          </a:p>
          <a:p>
            <a:pPr lvl="1" indent="-304800">
              <a:spcBef>
                <a:spcPts val="0"/>
              </a:spcBef>
              <a:buClr>
                <a:srgbClr val="FFFFFF"/>
              </a:buClr>
              <a:buSzPts val="1200"/>
              <a:buAutoNum type="alphaLcPeriod"/>
            </a:pPr>
            <a:r>
              <a:rPr lang="en-US" sz="1600" dirty="0">
                <a:solidFill>
                  <a:srgbClr val="FFFFFF"/>
                </a:solidFill>
              </a:rPr>
              <a:t>Participants choose between various model-generated routes</a:t>
            </a:r>
          </a:p>
          <a:p>
            <a:pPr lvl="1" indent="-304800">
              <a:spcBef>
                <a:spcPts val="0"/>
              </a:spcBef>
              <a:buClr>
                <a:srgbClr val="FFFFFF"/>
              </a:buClr>
              <a:buSzPts val="1200"/>
              <a:buAutoNum type="alphaLcPeriod"/>
            </a:pPr>
            <a:r>
              <a:rPr lang="en-US" sz="1600" dirty="0">
                <a:solidFill>
                  <a:srgbClr val="FFFFFF"/>
                </a:solidFill>
              </a:rPr>
              <a:t>This will server as a first check for our model</a:t>
            </a:r>
          </a:p>
          <a:p>
            <a:pPr lvl="1" indent="-304800">
              <a:spcBef>
                <a:spcPts val="0"/>
              </a:spcBef>
              <a:buClr>
                <a:srgbClr val="FFFFFF"/>
              </a:buClr>
              <a:buSzPts val="1200"/>
              <a:buAutoNum type="alphaLcPeriod"/>
            </a:pPr>
            <a:r>
              <a:rPr lang="en-US" sz="1600" dirty="0">
                <a:solidFill>
                  <a:srgbClr val="FFFFFF"/>
                </a:solidFill>
              </a:rPr>
              <a:t>The data we receive will be used to optimize our model inputs</a:t>
            </a:r>
          </a:p>
          <a:p>
            <a:pPr lvl="0" indent="0">
              <a:spcBef>
                <a:spcPts val="0"/>
              </a:spcBef>
              <a:buNone/>
            </a:pPr>
            <a:endParaRPr lang="en-US" sz="1400" dirty="0">
              <a:solidFill>
                <a:srgbClr val="FFFFFF"/>
              </a:solidFill>
            </a:endParaRPr>
          </a:p>
          <a:p>
            <a:pPr lvl="0" indent="0">
              <a:spcBef>
                <a:spcPts val="0"/>
              </a:spcBef>
              <a:buNone/>
            </a:pPr>
            <a:endParaRPr lang="en-US" sz="1400" dirty="0">
              <a:solidFill>
                <a:srgbClr val="FFFFFF"/>
              </a:solidFill>
            </a:endParaRPr>
          </a:p>
          <a:p>
            <a:pPr marL="139700" lvl="0" indent="0">
              <a:spcBef>
                <a:spcPts val="0"/>
              </a:spcBef>
              <a:buClr>
                <a:srgbClr val="FFFFFF"/>
              </a:buClr>
              <a:buSzPts val="1400"/>
              <a:buNone/>
            </a:pPr>
            <a:r>
              <a:rPr lang="en-US" sz="2400" dirty="0">
                <a:solidFill>
                  <a:srgbClr val="FFFFFF"/>
                </a:solidFill>
              </a:rPr>
              <a:t>3. Explorative Survey as primary source information</a:t>
            </a:r>
          </a:p>
          <a:p>
            <a:pPr lvl="1" indent="-304800">
              <a:spcBef>
                <a:spcPts val="0"/>
              </a:spcBef>
              <a:buClr>
                <a:srgbClr val="FFFFFF"/>
              </a:buClr>
              <a:buSzPts val="1200"/>
              <a:buAutoNum type="alphaLcPeriod"/>
            </a:pPr>
            <a:r>
              <a:rPr lang="en-US" sz="1600" dirty="0">
                <a:solidFill>
                  <a:srgbClr val="FFFFFF"/>
                </a:solidFill>
              </a:rPr>
              <a:t>Questions will resemble structured interview</a:t>
            </a:r>
          </a:p>
          <a:p>
            <a:pPr lvl="1" indent="-304800">
              <a:spcBef>
                <a:spcPts val="0"/>
              </a:spcBef>
              <a:buClr>
                <a:srgbClr val="FFFFFF"/>
              </a:buClr>
              <a:buSzPts val="1200"/>
              <a:buAutoNum type="alphaLcPeriod"/>
            </a:pPr>
            <a:r>
              <a:rPr lang="en-US" sz="1600" dirty="0">
                <a:solidFill>
                  <a:srgbClr val="FFFFFF"/>
                </a:solidFill>
              </a:rPr>
              <a:t>Distributed to people in the region</a:t>
            </a:r>
          </a:p>
          <a:p>
            <a:pPr lvl="1" indent="-304800">
              <a:spcBef>
                <a:spcPts val="0"/>
              </a:spcBef>
              <a:buClr>
                <a:srgbClr val="FFFFFF"/>
              </a:buClr>
              <a:buSzPts val="1200"/>
              <a:buAutoNum type="alphaLcPeriod"/>
            </a:pPr>
            <a:r>
              <a:rPr lang="en-US" sz="1600" dirty="0">
                <a:solidFill>
                  <a:srgbClr val="FFFFFF"/>
                </a:solidFill>
              </a:rPr>
              <a:t>Provide insight for model application in MENA</a:t>
            </a:r>
            <a:endParaRPr lang="en-US" sz="16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12788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252832"/>
            <a:ext cx="11849516" cy="913532"/>
          </a:xfrm>
        </p:spPr>
        <p:txBody>
          <a:bodyPr anchor="t">
            <a:noAutofit/>
          </a:bodyPr>
          <a:lstStyle/>
          <a:p>
            <a:r>
              <a:rPr lang="en-US" sz="4000" dirty="0">
                <a:latin typeface="Helvetica" charset="0"/>
                <a:ea typeface="Helvetica" charset="0"/>
                <a:cs typeface="Helvetica" charset="0"/>
              </a:rPr>
              <a:t>Method: Tools</a:t>
            </a: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460650" y="1166364"/>
            <a:ext cx="6722792" cy="5216852"/>
          </a:xfrm>
        </p:spPr>
        <p:txBody>
          <a:bodyPr/>
          <a:lstStyle/>
          <a:p>
            <a:pPr marL="139700" lvl="0" indent="0">
              <a:spcBef>
                <a:spcPts val="0"/>
              </a:spcBef>
              <a:buClr>
                <a:srgbClr val="FFFFFF"/>
              </a:buClr>
              <a:buSzPts val="1400"/>
              <a:buNone/>
            </a:pPr>
            <a:r>
              <a:rPr lang="en-US" sz="2400" dirty="0">
                <a:solidFill>
                  <a:srgbClr val="FFFFFF"/>
                </a:solidFill>
              </a:rPr>
              <a:t>1. Graph Theory </a:t>
            </a:r>
          </a:p>
          <a:p>
            <a:pPr marL="0" lvl="0" indent="0">
              <a:spcBef>
                <a:spcPts val="0"/>
              </a:spcBef>
              <a:buNone/>
            </a:pPr>
            <a:endParaRPr lang="en-US" sz="1400" dirty="0">
              <a:solidFill>
                <a:srgbClr val="FFFFFF"/>
              </a:solidFill>
            </a:endParaRPr>
          </a:p>
          <a:p>
            <a:pPr lvl="1" indent="-304800" algn="just">
              <a:spcBef>
                <a:spcPts val="0"/>
              </a:spcBef>
              <a:buClr>
                <a:srgbClr val="FFFFFF"/>
              </a:buClr>
              <a:buSzPts val="1200"/>
              <a:buAutoNum type="alphaLcPeriod"/>
            </a:pPr>
            <a:r>
              <a:rPr lang="en-US" sz="1400" dirty="0" err="1">
                <a:solidFill>
                  <a:srgbClr val="FFFFFF"/>
                </a:solidFill>
              </a:rPr>
              <a:t>Dijkstra’s</a:t>
            </a:r>
            <a:r>
              <a:rPr lang="en-US" sz="1400" dirty="0">
                <a:solidFill>
                  <a:srgbClr val="FFFFFF"/>
                </a:solidFill>
              </a:rPr>
              <a:t> shortest path</a:t>
            </a:r>
          </a:p>
          <a:p>
            <a:pPr lvl="2" indent="-304800" algn="just">
              <a:spcBef>
                <a:spcPts val="0"/>
              </a:spcBef>
              <a:buClr>
                <a:srgbClr val="FFFFFF"/>
              </a:buClr>
              <a:buSzPts val="1200"/>
              <a:buAutoNum type="romanLcPeriod"/>
            </a:pPr>
            <a:r>
              <a:rPr lang="en-US" sz="1400" dirty="0">
                <a:solidFill>
                  <a:srgbClr val="FFFFFF"/>
                </a:solidFill>
              </a:rPr>
              <a:t>Used to define the path through the graph that uses the weights of the edges</a:t>
            </a:r>
          </a:p>
          <a:p>
            <a:pPr lvl="2" indent="-304800" algn="just">
              <a:spcBef>
                <a:spcPts val="0"/>
              </a:spcBef>
              <a:buClr>
                <a:srgbClr val="FFFFFF"/>
              </a:buClr>
              <a:buSzPts val="1200"/>
              <a:buAutoNum type="romanLcPeriod"/>
            </a:pPr>
            <a:r>
              <a:rPr lang="en-US" sz="1400" dirty="0">
                <a:solidFill>
                  <a:srgbClr val="FFFFFF"/>
                </a:solidFill>
              </a:rPr>
              <a:t>Simplistic algorithm to implement</a:t>
            </a:r>
          </a:p>
          <a:p>
            <a:pPr lvl="2" indent="-304800" algn="just">
              <a:spcBef>
                <a:spcPts val="0"/>
              </a:spcBef>
              <a:buClr>
                <a:srgbClr val="FFFFFF"/>
              </a:buClr>
              <a:buSzPts val="1200"/>
              <a:buAutoNum type="romanLcPeriod"/>
            </a:pPr>
            <a:r>
              <a:rPr lang="en-US" sz="1400" dirty="0">
                <a:solidFill>
                  <a:srgbClr val="FFFFFF"/>
                </a:solidFill>
              </a:rPr>
              <a:t>Other algorithms have improved on </a:t>
            </a:r>
            <a:r>
              <a:rPr lang="en-US" sz="1400" dirty="0" err="1"/>
              <a:t>Dijkstra</a:t>
            </a:r>
            <a:r>
              <a:rPr lang="en-US" sz="1400" dirty="0"/>
              <a:t>, but are not used for this project.  Some improves are on speed of processing</a:t>
            </a:r>
            <a:endParaRPr lang="en-US" sz="1400" dirty="0">
              <a:solidFill>
                <a:srgbClr val="FFFFFF"/>
              </a:solidFill>
            </a:endParaRPr>
          </a:p>
          <a:p>
            <a:pPr lvl="1" indent="-304800" algn="just">
              <a:spcBef>
                <a:spcPts val="0"/>
              </a:spcBef>
              <a:buClr>
                <a:srgbClr val="FFFFFF"/>
              </a:buClr>
              <a:buSzPts val="1200"/>
              <a:buAutoNum type="alphaLcPeriod"/>
            </a:pPr>
            <a:endParaRPr lang="en-US" sz="1400" dirty="0">
              <a:solidFill>
                <a:srgbClr val="FFFFFF"/>
              </a:solidFill>
            </a:endParaRPr>
          </a:p>
          <a:p>
            <a:pPr lvl="1" indent="-304800" algn="just">
              <a:spcBef>
                <a:spcPts val="0"/>
              </a:spcBef>
              <a:buClr>
                <a:srgbClr val="FFFFFF"/>
              </a:buClr>
              <a:buSzPts val="1200"/>
              <a:buAutoNum type="alphaLcPeriod"/>
            </a:pPr>
            <a:r>
              <a:rPr lang="en-US" sz="1400" dirty="0">
                <a:solidFill>
                  <a:srgbClr val="FFFFFF"/>
                </a:solidFill>
              </a:rPr>
              <a:t>Routing using graph theory</a:t>
            </a:r>
          </a:p>
          <a:p>
            <a:pPr lvl="2" indent="-304800">
              <a:spcBef>
                <a:spcPts val="0"/>
              </a:spcBef>
              <a:buClr>
                <a:srgbClr val="FFFFFF"/>
              </a:buClr>
              <a:buSzPts val="1200"/>
              <a:buAutoNum type="romanLcPeriod"/>
            </a:pPr>
            <a:r>
              <a:rPr lang="en-US" sz="1400" dirty="0">
                <a:solidFill>
                  <a:srgbClr val="FFFFFF"/>
                </a:solidFill>
              </a:rPr>
              <a:t>Using graph theory to predict the most cost effective route between two points</a:t>
            </a:r>
          </a:p>
          <a:p>
            <a:pPr lvl="2" indent="-304800">
              <a:spcBef>
                <a:spcPts val="0"/>
              </a:spcBef>
              <a:buClr>
                <a:srgbClr val="FFFFFF"/>
              </a:buClr>
              <a:buSzPts val="1200"/>
              <a:buAutoNum type="romanLcPeriod"/>
            </a:pPr>
            <a:r>
              <a:rPr lang="en-US" sz="1400" dirty="0">
                <a:solidFill>
                  <a:srgbClr val="FFFFFF"/>
                </a:solidFill>
              </a:rPr>
              <a:t>Nodes represent cities that can be used in routes</a:t>
            </a:r>
          </a:p>
          <a:p>
            <a:pPr lvl="2" indent="-304800">
              <a:spcBef>
                <a:spcPts val="0"/>
              </a:spcBef>
              <a:buClr>
                <a:srgbClr val="FFFFFF"/>
              </a:buClr>
              <a:buSzPts val="1200"/>
              <a:buAutoNum type="romanLcPeriod"/>
            </a:pPr>
            <a:r>
              <a:rPr lang="en-US" sz="1400" dirty="0">
                <a:solidFill>
                  <a:srgbClr val="FFFFFF"/>
                </a:solidFill>
              </a:rPr>
              <a:t>Edges represent the connecting roadways between the cities</a:t>
            </a:r>
          </a:p>
          <a:p>
            <a:pPr lvl="2" indent="-304800">
              <a:spcBef>
                <a:spcPts val="0"/>
              </a:spcBef>
              <a:buClr>
                <a:srgbClr val="FFFFFF"/>
              </a:buClr>
              <a:buSzPts val="1200"/>
              <a:buAutoNum type="romanLcPeriod"/>
            </a:pPr>
            <a:r>
              <a:rPr lang="en-US" sz="1400" dirty="0">
                <a:solidFill>
                  <a:srgbClr val="FFFFFF"/>
                </a:solidFill>
              </a:rPr>
              <a:t>Distances between nodes are weighted by the independent variables</a:t>
            </a:r>
          </a:p>
          <a:p>
            <a:pPr lvl="3" indent="-304800">
              <a:spcBef>
                <a:spcPts val="0"/>
              </a:spcBef>
              <a:buClr>
                <a:srgbClr val="FFFFFF"/>
              </a:buClr>
              <a:buSzPts val="1200"/>
              <a:buAutoNum type="arabicPeriod"/>
            </a:pPr>
            <a:r>
              <a:rPr lang="en-US" dirty="0">
                <a:solidFill>
                  <a:srgbClr val="FFFFFF"/>
                </a:solidFill>
              </a:rPr>
              <a:t>Distance between cities</a:t>
            </a:r>
          </a:p>
          <a:p>
            <a:pPr lvl="3" indent="-304800">
              <a:spcBef>
                <a:spcPts val="0"/>
              </a:spcBef>
              <a:buClr>
                <a:srgbClr val="FFFFFF"/>
              </a:buClr>
              <a:buSzPts val="1200"/>
              <a:buAutoNum type="arabicPeriod"/>
            </a:pPr>
            <a:r>
              <a:rPr lang="en-US" dirty="0">
                <a:solidFill>
                  <a:srgbClr val="FFFFFF"/>
                </a:solidFill>
              </a:rPr>
              <a:t>Crime rate</a:t>
            </a:r>
          </a:p>
          <a:p>
            <a:pPr lvl="3" indent="-304800">
              <a:spcBef>
                <a:spcPts val="0"/>
              </a:spcBef>
              <a:buClr>
                <a:srgbClr val="FFFFFF"/>
              </a:buClr>
              <a:buSzPts val="1200"/>
              <a:buAutoNum type="arabicPeriod"/>
            </a:pPr>
            <a:r>
              <a:rPr lang="en-US" dirty="0">
                <a:solidFill>
                  <a:srgbClr val="FFFFFF"/>
                </a:solidFill>
              </a:rPr>
              <a:t>Faction controlled</a:t>
            </a:r>
          </a:p>
          <a:p>
            <a:pPr lvl="3" indent="-304800">
              <a:spcBef>
                <a:spcPts val="0"/>
              </a:spcBef>
              <a:buClr>
                <a:srgbClr val="FFFFFF"/>
              </a:buClr>
              <a:buSzPts val="1200"/>
              <a:buAutoNum type="arabicPeriod"/>
            </a:pPr>
            <a:r>
              <a:rPr lang="en-US" dirty="0">
                <a:solidFill>
                  <a:srgbClr val="FFFFFF"/>
                </a:solidFill>
              </a:rPr>
              <a:t>Circuity (road route vs. air route)</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39;p32"/>
          <p:cNvPicPr preferRelativeResize="0"/>
          <p:nvPr/>
        </p:nvPicPr>
        <p:blipFill>
          <a:blip r:embed="rId4">
            <a:alphaModFix/>
          </a:blip>
          <a:stretch>
            <a:fillRect/>
          </a:stretch>
        </p:blipFill>
        <p:spPr>
          <a:xfrm>
            <a:off x="7501683" y="1166364"/>
            <a:ext cx="3466725" cy="1525350"/>
          </a:xfrm>
          <a:prstGeom prst="rect">
            <a:avLst/>
          </a:prstGeom>
          <a:noFill/>
          <a:ln>
            <a:noFill/>
          </a:ln>
        </p:spPr>
      </p:pic>
      <p:pic>
        <p:nvPicPr>
          <p:cNvPr id="7" name="Google Shape;240;p32"/>
          <p:cNvPicPr preferRelativeResize="0"/>
          <p:nvPr/>
        </p:nvPicPr>
        <p:blipFill>
          <a:blip r:embed="rId5">
            <a:alphaModFix/>
          </a:blip>
          <a:stretch>
            <a:fillRect/>
          </a:stretch>
        </p:blipFill>
        <p:spPr>
          <a:xfrm>
            <a:off x="7459268" y="3869111"/>
            <a:ext cx="3551549" cy="2745175"/>
          </a:xfrm>
          <a:prstGeom prst="rect">
            <a:avLst/>
          </a:prstGeom>
          <a:noFill/>
          <a:ln>
            <a:noFill/>
          </a:ln>
        </p:spPr>
      </p:pic>
    </p:spTree>
    <p:extLst>
      <p:ext uri="{BB962C8B-B14F-4D97-AF65-F5344CB8AC3E}">
        <p14:creationId xmlns:p14="http://schemas.microsoft.com/office/powerpoint/2010/main" val="371647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a:t>
            </a:r>
            <a:br>
              <a:rPr lang="en-US" sz="4000" dirty="0">
                <a:latin typeface="Helvetica" charset="0"/>
                <a:ea typeface="Helvetica" charset="0"/>
                <a:cs typeface="Helvetica" charset="0"/>
              </a:rPr>
            </a:br>
            <a:r>
              <a:rPr lang="en-US" sz="4000" dirty="0">
                <a:latin typeface="Helvetica" charset="0"/>
                <a:ea typeface="Helvetica" charset="0"/>
                <a:cs typeface="Helvetica" charset="0"/>
              </a:rPr>
              <a:t>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140826" y="1166364"/>
            <a:ext cx="11555305" cy="5216852"/>
          </a:xfrm>
        </p:spPr>
        <p:txBody>
          <a:bodyPr/>
          <a:lstStyle/>
          <a:p>
            <a:pPr marL="0" lvl="0" indent="0">
              <a:spcBef>
                <a:spcPts val="0"/>
              </a:spcBef>
              <a:buNone/>
            </a:pPr>
            <a:r>
              <a:rPr lang="en-US" sz="2200" dirty="0"/>
              <a:t>2. </a:t>
            </a:r>
            <a:r>
              <a:rPr lang="en-US" sz="2200" dirty="0">
                <a:solidFill>
                  <a:srgbClr val="FFFFFF"/>
                </a:solidFill>
              </a:rPr>
              <a:t>Forced-choice survey </a:t>
            </a:r>
          </a:p>
          <a:p>
            <a:pPr lvl="0" indent="0">
              <a:spcBef>
                <a:spcPts val="0"/>
              </a:spcBef>
              <a:buNone/>
            </a:pPr>
            <a:r>
              <a:rPr lang="en-US" sz="1600" dirty="0">
                <a:solidFill>
                  <a:srgbClr val="FFFFFF"/>
                </a:solidFill>
              </a:rPr>
              <a:t>Use a survey to help develop our model inputs</a:t>
            </a:r>
          </a:p>
          <a:p>
            <a:pPr lvl="0" indent="0">
              <a:spcBef>
                <a:spcPts val="0"/>
              </a:spcBef>
              <a:buNone/>
            </a:pPr>
            <a:endParaRPr lang="en-US" sz="1600" dirty="0">
              <a:solidFill>
                <a:srgbClr val="FFFFFF"/>
              </a:solidFill>
            </a:endParaRPr>
          </a:p>
          <a:p>
            <a:pPr lvl="0" indent="0">
              <a:spcBef>
                <a:spcPts val="0"/>
              </a:spcBef>
              <a:buNone/>
            </a:pPr>
            <a:r>
              <a:rPr lang="en-US" sz="1600" dirty="0">
                <a:solidFill>
                  <a:srgbClr val="FFFFFF"/>
                </a:solidFill>
              </a:rPr>
              <a:t>Building upon the work of </a:t>
            </a:r>
            <a:r>
              <a:rPr lang="en-US" sz="1600" dirty="0" err="1">
                <a:solidFill>
                  <a:srgbClr val="FFFFFF"/>
                </a:solidFill>
              </a:rPr>
              <a:t>Medel</a:t>
            </a:r>
            <a:r>
              <a:rPr lang="en-US" sz="1600" dirty="0">
                <a:solidFill>
                  <a:srgbClr val="FFFFFF"/>
                </a:solidFill>
              </a:rPr>
              <a:t> (2015), we will develop a series of attributes to weight the routes based on data extracted from Central America.</a:t>
            </a:r>
          </a:p>
          <a:p>
            <a:pPr marL="0" lvl="0" indent="0">
              <a:spcBef>
                <a:spcPts val="0"/>
              </a:spcBef>
              <a:buNone/>
            </a:pPr>
            <a:endParaRPr lang="en-US" sz="1600" dirty="0">
              <a:solidFill>
                <a:srgbClr val="FFFFFF"/>
              </a:solidFill>
            </a:endParaRPr>
          </a:p>
          <a:p>
            <a:pPr lvl="0" indent="0">
              <a:spcBef>
                <a:spcPts val="0"/>
              </a:spcBef>
              <a:buNone/>
            </a:pPr>
            <a:r>
              <a:rPr lang="en-US" sz="1600" dirty="0">
                <a:solidFill>
                  <a:srgbClr val="FFFFFF"/>
                </a:solidFill>
              </a:rPr>
              <a:t>Participants will be given contextual information about the task and asked to choose between the different weighted routes </a:t>
            </a:r>
          </a:p>
          <a:p>
            <a:pPr lvl="0" indent="0">
              <a:spcBef>
                <a:spcPts val="0"/>
              </a:spcBef>
              <a:buNone/>
            </a:pPr>
            <a:endParaRPr lang="en-US" sz="1600" dirty="0">
              <a:solidFill>
                <a:srgbClr val="FFFFFF"/>
              </a:solidFill>
            </a:endParaRPr>
          </a:p>
          <a:p>
            <a:pPr marL="1371600" lvl="0" indent="-317500">
              <a:spcBef>
                <a:spcPts val="0"/>
              </a:spcBef>
              <a:buClr>
                <a:srgbClr val="FFFFFF"/>
              </a:buClr>
              <a:buSzPts val="1400"/>
              <a:buChar char="●"/>
            </a:pPr>
            <a:r>
              <a:rPr lang="en-US" sz="1400" dirty="0">
                <a:solidFill>
                  <a:srgbClr val="FFFFFF"/>
                </a:solidFill>
              </a:rPr>
              <a:t>Each leg of the route will have attributes that correspond to our IVs</a:t>
            </a:r>
          </a:p>
          <a:p>
            <a:pPr marL="1371600" lvl="0" indent="-317500">
              <a:spcBef>
                <a:spcPts val="0"/>
              </a:spcBef>
              <a:buClr>
                <a:srgbClr val="FFFFFF"/>
              </a:buClr>
              <a:buSzPts val="1400"/>
              <a:buChar char="●"/>
            </a:pPr>
            <a:r>
              <a:rPr lang="en-US" sz="1400" dirty="0">
                <a:solidFill>
                  <a:srgbClr val="FFFFFF"/>
                </a:solidFill>
              </a:rPr>
              <a:t>Participants will be asked to rank the importance of route attributes</a:t>
            </a:r>
          </a:p>
          <a:p>
            <a:pPr marL="0" lvl="0" indent="0">
              <a:spcBef>
                <a:spcPts val="0"/>
              </a:spcBef>
              <a:buNone/>
            </a:pPr>
            <a:endParaRPr lang="en-US" sz="1600" dirty="0">
              <a:solidFill>
                <a:srgbClr val="FFFFFF"/>
              </a:solidFill>
            </a:endParaRPr>
          </a:p>
          <a:p>
            <a:pPr marL="0" lvl="0" indent="457200">
              <a:spcBef>
                <a:spcPts val="0"/>
              </a:spcBef>
              <a:buNone/>
            </a:pPr>
            <a:r>
              <a:rPr lang="en-US" sz="1600" dirty="0">
                <a:solidFill>
                  <a:srgbClr val="FFFFFF"/>
                </a:solidFill>
              </a:rPr>
              <a:t>We are considering the following: </a:t>
            </a:r>
          </a:p>
          <a:p>
            <a:pPr marL="0" lvl="0" indent="457200">
              <a:spcBef>
                <a:spcPts val="0"/>
              </a:spcBef>
              <a:buNone/>
            </a:pPr>
            <a:endParaRPr lang="en-US" sz="1600" dirty="0">
              <a:solidFill>
                <a:srgbClr val="FFFFFF"/>
              </a:solidFill>
            </a:endParaRPr>
          </a:p>
          <a:p>
            <a:pPr marL="914400" lvl="0" indent="0">
              <a:spcBef>
                <a:spcPts val="0"/>
              </a:spcBef>
              <a:buNone/>
            </a:pPr>
            <a:r>
              <a:rPr lang="en-US" sz="1600" dirty="0">
                <a:solidFill>
                  <a:srgbClr val="FFFFFF"/>
                </a:solidFill>
              </a:rPr>
              <a:t>Participants will be told that their compensation depends on their route selection</a:t>
            </a:r>
          </a:p>
          <a:p>
            <a:pPr lvl="0" indent="0">
              <a:spcBef>
                <a:spcPts val="0"/>
              </a:spcBef>
              <a:buNone/>
            </a:pPr>
            <a:endParaRPr lang="en-US" sz="1600" dirty="0">
              <a:solidFill>
                <a:srgbClr val="FFFFFF"/>
              </a:solidFill>
            </a:endParaRPr>
          </a:p>
          <a:p>
            <a:pPr marL="1371600" lvl="0" indent="-317500">
              <a:spcBef>
                <a:spcPts val="0"/>
              </a:spcBef>
              <a:buClr>
                <a:srgbClr val="FFFFFF"/>
              </a:buClr>
              <a:buSzPts val="1400"/>
              <a:buChar char="●"/>
            </a:pPr>
            <a:r>
              <a:rPr lang="en-US" sz="1400" dirty="0">
                <a:solidFill>
                  <a:srgbClr val="FFFFFF"/>
                </a:solidFill>
              </a:rPr>
              <a:t>If their selected route is  “successful” during simulation, they will receive the compensation listed for that path. Otherwise, they receive nothing.</a:t>
            </a:r>
          </a:p>
          <a:p>
            <a:pPr marL="1371600" lvl="0" indent="-317500">
              <a:spcBef>
                <a:spcPts val="0"/>
              </a:spcBef>
              <a:buClr>
                <a:srgbClr val="FFFFFF"/>
              </a:buClr>
              <a:buSzPts val="1400"/>
              <a:buChar char="●"/>
            </a:pPr>
            <a:r>
              <a:rPr lang="en-US" sz="1400" dirty="0">
                <a:solidFill>
                  <a:srgbClr val="FFFFFF"/>
                </a:solidFill>
              </a:rPr>
              <a:t>All participants will receive the same compensation, but this deception will be used to simulate risk with route decisions</a:t>
            </a:r>
            <a:endParaRPr lang="en-US" sz="14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03824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a:t>
            </a:r>
            <a:br>
              <a:rPr lang="en-US" sz="4000" dirty="0">
                <a:latin typeface="Helvetica" charset="0"/>
                <a:ea typeface="Helvetica" charset="0"/>
                <a:cs typeface="Helvetica" charset="0"/>
              </a:rPr>
            </a:br>
            <a:r>
              <a:rPr lang="en-US" sz="4000" dirty="0">
                <a:latin typeface="Helvetica" charset="0"/>
                <a:ea typeface="Helvetica" charset="0"/>
                <a:cs typeface="Helvetica" charset="0"/>
              </a:rPr>
              <a:t>Forced-choice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166364"/>
            <a:ext cx="10479130" cy="5216852"/>
          </a:xfrm>
        </p:spPr>
        <p:txBody>
          <a:bodyPr/>
          <a:lstStyle/>
          <a:p>
            <a:pPr marL="0" lvl="0" indent="0">
              <a:spcBef>
                <a:spcPts val="0"/>
              </a:spcBef>
              <a:buNone/>
            </a:pPr>
            <a:r>
              <a:rPr lang="en-US" sz="2400" dirty="0">
                <a:solidFill>
                  <a:srgbClr val="FFFFFF"/>
                </a:solidFill>
              </a:rPr>
              <a:t>2. Forced-choice survey </a:t>
            </a:r>
          </a:p>
          <a:p>
            <a:pPr marL="0" lvl="0" indent="0">
              <a:spcBef>
                <a:spcPts val="0"/>
              </a:spcBef>
              <a:buNone/>
            </a:pPr>
            <a:endParaRPr lang="en-US" sz="1100" dirty="0">
              <a:solidFill>
                <a:srgbClr val="FFFFFF"/>
              </a:solidFill>
            </a:endParaRPr>
          </a:p>
          <a:p>
            <a:pPr marL="0" lvl="0" indent="0">
              <a:spcBef>
                <a:spcPts val="0"/>
              </a:spcBef>
              <a:buNone/>
            </a:pPr>
            <a:r>
              <a:rPr lang="en-US" sz="1100" dirty="0">
                <a:solidFill>
                  <a:srgbClr val="FFFFFF"/>
                </a:solidFill>
              </a:rPr>
              <a:t>	</a:t>
            </a:r>
            <a:r>
              <a:rPr lang="en-US" sz="1400" dirty="0">
                <a:solidFill>
                  <a:srgbClr val="FFFFFF"/>
                </a:solidFill>
              </a:rPr>
              <a:t>Sample:</a:t>
            </a:r>
          </a:p>
          <a:p>
            <a:pPr marL="0" lvl="0" indent="0">
              <a:spcBef>
                <a:spcPts val="0"/>
              </a:spcBef>
              <a:buNone/>
            </a:pPr>
            <a:endParaRPr lang="en-US" sz="1400" dirty="0">
              <a:solidFill>
                <a:srgbClr val="FFFFFF"/>
              </a:solidFill>
            </a:endParaRPr>
          </a:p>
          <a:p>
            <a:pPr marL="0" lvl="0" indent="0">
              <a:spcBef>
                <a:spcPts val="0"/>
              </a:spcBef>
              <a:buNone/>
            </a:pPr>
            <a:r>
              <a:rPr lang="en-US" sz="1400" dirty="0">
                <a:solidFill>
                  <a:srgbClr val="FFFFFF"/>
                </a:solidFill>
              </a:rPr>
              <a:t>Route 1:</a:t>
            </a:r>
          </a:p>
          <a:p>
            <a:pPr marL="0" lvl="0" indent="0">
              <a:spcBef>
                <a:spcPts val="0"/>
              </a:spcBef>
              <a:buNone/>
            </a:pPr>
            <a:endParaRPr lang="en-US" sz="1400" dirty="0">
              <a:solidFill>
                <a:srgbClr val="FFFFFF"/>
              </a:solidFill>
            </a:endParaRPr>
          </a:p>
          <a:p>
            <a:pPr marL="914400" lvl="0" indent="-317500">
              <a:spcBef>
                <a:spcPts val="0"/>
              </a:spcBef>
              <a:buClr>
                <a:srgbClr val="FFFFFF"/>
              </a:buClr>
              <a:buSzPts val="1400"/>
              <a:buChar char="●"/>
            </a:pPr>
            <a:r>
              <a:rPr lang="en-US" sz="1400" dirty="0">
                <a:solidFill>
                  <a:srgbClr val="FFFFFF"/>
                </a:solidFill>
              </a:rPr>
              <a:t>Distance: 550 miles (9.5 hours)</a:t>
            </a:r>
          </a:p>
          <a:p>
            <a:pPr marL="914400" lvl="0" indent="-317500">
              <a:spcBef>
                <a:spcPts val="0"/>
              </a:spcBef>
              <a:buClr>
                <a:srgbClr val="FFFFFF"/>
              </a:buClr>
              <a:buSzPts val="1400"/>
              <a:buChar char="●"/>
            </a:pPr>
            <a:r>
              <a:rPr lang="en-US" sz="1400" dirty="0">
                <a:solidFill>
                  <a:srgbClr val="FFFFFF"/>
                </a:solidFill>
              </a:rPr>
              <a:t>Crime Rate along path: High</a:t>
            </a:r>
          </a:p>
          <a:p>
            <a:pPr marL="914400" lvl="0" indent="-317500">
              <a:spcBef>
                <a:spcPts val="0"/>
              </a:spcBef>
              <a:buClr>
                <a:srgbClr val="FFFFFF"/>
              </a:buClr>
              <a:buSzPts val="1400"/>
              <a:buChar char="●"/>
            </a:pPr>
            <a:r>
              <a:rPr lang="en-US" sz="1400" dirty="0">
                <a:solidFill>
                  <a:srgbClr val="FFFFFF"/>
                </a:solidFill>
              </a:rPr>
              <a:t>Faction Presence: 75% of Route</a:t>
            </a:r>
          </a:p>
          <a:p>
            <a:pPr marL="0" lvl="0" indent="0">
              <a:spcBef>
                <a:spcPts val="0"/>
              </a:spcBef>
              <a:buNone/>
            </a:pPr>
            <a:endParaRPr lang="en-US" sz="1400" dirty="0">
              <a:solidFill>
                <a:srgbClr val="FFFFFF"/>
              </a:solidFill>
            </a:endParaRPr>
          </a:p>
          <a:p>
            <a:pPr marL="0" lvl="0" indent="0">
              <a:spcBef>
                <a:spcPts val="0"/>
              </a:spcBef>
              <a:buClr>
                <a:schemeClr val="dk1"/>
              </a:buClr>
              <a:buSzPts val="1100"/>
              <a:buNone/>
            </a:pPr>
            <a:r>
              <a:rPr lang="en-US" sz="1400" dirty="0">
                <a:solidFill>
                  <a:srgbClr val="FFFFFF"/>
                </a:solidFill>
              </a:rPr>
              <a:t>Route 2:</a:t>
            </a:r>
          </a:p>
          <a:p>
            <a:pPr marL="0" lvl="0" indent="0">
              <a:spcBef>
                <a:spcPts val="0"/>
              </a:spcBef>
              <a:buClr>
                <a:schemeClr val="dk1"/>
              </a:buClr>
              <a:buSzPts val="1100"/>
              <a:buNone/>
            </a:pPr>
            <a:endParaRPr lang="en-US" sz="1400" dirty="0">
              <a:solidFill>
                <a:srgbClr val="FFFFFF"/>
              </a:solidFill>
            </a:endParaRPr>
          </a:p>
          <a:p>
            <a:pPr marL="914400" lvl="0" indent="-317500">
              <a:spcBef>
                <a:spcPts val="0"/>
              </a:spcBef>
              <a:buClr>
                <a:srgbClr val="FFFFFF"/>
              </a:buClr>
              <a:buSzPts val="1400"/>
              <a:buChar char="●"/>
            </a:pPr>
            <a:r>
              <a:rPr lang="en-US" sz="1400" dirty="0">
                <a:solidFill>
                  <a:srgbClr val="FFFFFF"/>
                </a:solidFill>
              </a:rPr>
              <a:t>Distance: 850 miles (14 hours)</a:t>
            </a:r>
          </a:p>
          <a:p>
            <a:pPr marL="914400" lvl="0" indent="-317500">
              <a:spcBef>
                <a:spcPts val="0"/>
              </a:spcBef>
              <a:buClr>
                <a:srgbClr val="FFFFFF"/>
              </a:buClr>
              <a:buSzPts val="1400"/>
              <a:buChar char="●"/>
            </a:pPr>
            <a:r>
              <a:rPr lang="en-US" sz="1400" dirty="0">
                <a:solidFill>
                  <a:srgbClr val="FFFFFF"/>
                </a:solidFill>
              </a:rPr>
              <a:t>Crime Rate along path: Medium</a:t>
            </a:r>
          </a:p>
          <a:p>
            <a:pPr marL="914400" lvl="0" indent="-317500">
              <a:spcBef>
                <a:spcPts val="0"/>
              </a:spcBef>
              <a:buClr>
                <a:srgbClr val="FFFFFF"/>
              </a:buClr>
              <a:buSzPts val="1400"/>
              <a:buChar char="●"/>
            </a:pPr>
            <a:r>
              <a:rPr lang="en-US" sz="1400" dirty="0">
                <a:solidFill>
                  <a:srgbClr val="FFFFFF"/>
                </a:solidFill>
              </a:rPr>
              <a:t>Faction Presence: 30% of Route</a:t>
            </a:r>
          </a:p>
          <a:p>
            <a:pPr marL="0" lvl="0" indent="0">
              <a:spcBef>
                <a:spcPts val="0"/>
              </a:spcBef>
              <a:buNone/>
            </a:pPr>
            <a:endParaRPr lang="en-US" sz="1400" dirty="0">
              <a:solidFill>
                <a:srgbClr val="FFFFFF"/>
              </a:solidFill>
            </a:endParaRPr>
          </a:p>
          <a:p>
            <a:pPr marL="0" lvl="0" indent="0">
              <a:spcBef>
                <a:spcPts val="0"/>
              </a:spcBef>
              <a:buClr>
                <a:schemeClr val="dk1"/>
              </a:buClr>
              <a:buSzPts val="1100"/>
              <a:buNone/>
            </a:pPr>
            <a:r>
              <a:rPr lang="en-US" sz="1400" dirty="0">
                <a:solidFill>
                  <a:srgbClr val="FFFFFF"/>
                </a:solidFill>
              </a:rPr>
              <a:t>Route 3:</a:t>
            </a:r>
          </a:p>
          <a:p>
            <a:pPr marL="0" lvl="0" indent="0">
              <a:spcBef>
                <a:spcPts val="0"/>
              </a:spcBef>
              <a:buClr>
                <a:schemeClr val="dk1"/>
              </a:buClr>
              <a:buSzPts val="1100"/>
              <a:buNone/>
            </a:pPr>
            <a:endParaRPr lang="en-US" sz="1400" dirty="0">
              <a:solidFill>
                <a:srgbClr val="FFFFFF"/>
              </a:solidFill>
            </a:endParaRPr>
          </a:p>
          <a:p>
            <a:pPr marL="914400" lvl="0" indent="-317500">
              <a:spcBef>
                <a:spcPts val="0"/>
              </a:spcBef>
              <a:buClr>
                <a:srgbClr val="FFFFFF"/>
              </a:buClr>
              <a:buSzPts val="1400"/>
              <a:buChar char="●"/>
            </a:pPr>
            <a:r>
              <a:rPr lang="en-US" sz="1400" dirty="0">
                <a:solidFill>
                  <a:srgbClr val="FFFFFF"/>
                </a:solidFill>
              </a:rPr>
              <a:t>Distance: 700 miles (12 hours)</a:t>
            </a:r>
          </a:p>
          <a:p>
            <a:pPr marL="914400" lvl="0" indent="-317500">
              <a:spcBef>
                <a:spcPts val="0"/>
              </a:spcBef>
              <a:buClr>
                <a:srgbClr val="FFFFFF"/>
              </a:buClr>
              <a:buSzPts val="1400"/>
              <a:buChar char="●"/>
            </a:pPr>
            <a:r>
              <a:rPr lang="en-US" sz="1400" dirty="0">
                <a:solidFill>
                  <a:srgbClr val="FFFFFF"/>
                </a:solidFill>
              </a:rPr>
              <a:t>Crime Rate along path: Low</a:t>
            </a:r>
          </a:p>
          <a:p>
            <a:pPr marL="914400" lvl="0" indent="-317500">
              <a:spcBef>
                <a:spcPts val="0"/>
              </a:spcBef>
              <a:buClr>
                <a:srgbClr val="FFFFFF"/>
              </a:buClr>
              <a:buSzPts val="1400"/>
              <a:buChar char="●"/>
            </a:pPr>
            <a:r>
              <a:rPr lang="en-US" sz="1400" dirty="0">
                <a:solidFill>
                  <a:srgbClr val="FFFFFF"/>
                </a:solidFill>
              </a:rPr>
              <a:t>Faction Presence along path: 75%</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53;p34"/>
          <p:cNvPicPr preferRelativeResize="0"/>
          <p:nvPr/>
        </p:nvPicPr>
        <p:blipFill rotWithShape="1">
          <a:blip r:embed="rId4">
            <a:alphaModFix/>
          </a:blip>
          <a:srcRect l="21331" r="7184"/>
          <a:stretch/>
        </p:blipFill>
        <p:spPr>
          <a:xfrm>
            <a:off x="7229467" y="2364961"/>
            <a:ext cx="4057176" cy="2344874"/>
          </a:xfrm>
          <a:prstGeom prst="rect">
            <a:avLst/>
          </a:prstGeom>
          <a:noFill/>
          <a:ln w="28575">
            <a:solidFill>
              <a:schemeClr val="accent4"/>
            </a:solidFill>
          </a:ln>
        </p:spPr>
      </p:pic>
    </p:spTree>
    <p:extLst>
      <p:ext uri="{BB962C8B-B14F-4D97-AF65-F5344CB8AC3E}">
        <p14:creationId xmlns:p14="http://schemas.microsoft.com/office/powerpoint/2010/main" val="10156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Method: </a:t>
            </a:r>
            <a:br>
              <a:rPr lang="en-US" sz="4000" dirty="0">
                <a:latin typeface="Helvetica" charset="0"/>
                <a:ea typeface="Helvetica" charset="0"/>
                <a:cs typeface="Helvetica" charset="0"/>
              </a:rPr>
            </a:br>
            <a:r>
              <a:rPr lang="en-US" sz="4000" dirty="0">
                <a:latin typeface="Helvetica" charset="0"/>
                <a:ea typeface="Helvetica" charset="0"/>
                <a:cs typeface="Helvetica" charset="0"/>
              </a:rPr>
              <a:t>Exploratory Survey</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72955" y="1166364"/>
            <a:ext cx="11062610" cy="5216852"/>
          </a:xfrm>
        </p:spPr>
        <p:txBody>
          <a:bodyPr/>
          <a:lstStyle/>
          <a:p>
            <a:pPr marL="0" lvl="0" indent="0">
              <a:spcBef>
                <a:spcPts val="0"/>
              </a:spcBef>
              <a:buNone/>
            </a:pPr>
            <a:r>
              <a:rPr lang="en-US" sz="2200" dirty="0">
                <a:solidFill>
                  <a:srgbClr val="FFFFFF"/>
                </a:solidFill>
              </a:rPr>
              <a:t>3. Exploratory Survey</a:t>
            </a:r>
          </a:p>
          <a:p>
            <a:pPr marL="0" lvl="0" indent="0">
              <a:spcBef>
                <a:spcPts val="0"/>
              </a:spcBef>
              <a:buNone/>
            </a:pPr>
            <a:r>
              <a:rPr lang="en-US" sz="1600" dirty="0">
                <a:solidFill>
                  <a:srgbClr val="FFFFFF"/>
                </a:solidFill>
              </a:rPr>
              <a:t>    Topics will span:</a:t>
            </a:r>
          </a:p>
          <a:p>
            <a:pPr marL="914400" lvl="0" indent="-304800">
              <a:spcBef>
                <a:spcPts val="0"/>
              </a:spcBef>
              <a:buClr>
                <a:srgbClr val="FFFFFF"/>
              </a:buClr>
              <a:buSzPts val="1200"/>
              <a:buChar char="●"/>
            </a:pPr>
            <a:r>
              <a:rPr lang="en-US" sz="1400" dirty="0">
                <a:solidFill>
                  <a:srgbClr val="FFFFFF"/>
                </a:solidFill>
              </a:rPr>
              <a:t>Extortion and solicitation</a:t>
            </a:r>
          </a:p>
          <a:p>
            <a:pPr marL="914400" lvl="0" indent="-304800">
              <a:spcBef>
                <a:spcPts val="0"/>
              </a:spcBef>
              <a:buClr>
                <a:srgbClr val="FFFFFF"/>
              </a:buClr>
              <a:buSzPts val="1200"/>
              <a:buChar char="●"/>
            </a:pPr>
            <a:r>
              <a:rPr lang="en-US" sz="1400" dirty="0">
                <a:solidFill>
                  <a:srgbClr val="FFFFFF"/>
                </a:solidFill>
              </a:rPr>
              <a:t>Corruption</a:t>
            </a:r>
          </a:p>
          <a:p>
            <a:pPr marL="914400" lvl="0" indent="-304800">
              <a:spcBef>
                <a:spcPts val="0"/>
              </a:spcBef>
              <a:buClr>
                <a:srgbClr val="FFFFFF"/>
              </a:buClr>
              <a:buSzPts val="1200"/>
              <a:buChar char="●"/>
            </a:pPr>
            <a:r>
              <a:rPr lang="en-US" sz="1400" dirty="0">
                <a:solidFill>
                  <a:srgbClr val="FFFFFF"/>
                </a:solidFill>
              </a:rPr>
              <a:t>Illegal activity passing through customs</a:t>
            </a:r>
          </a:p>
          <a:p>
            <a:pPr marL="914400" lvl="0" indent="-304800">
              <a:spcBef>
                <a:spcPts val="0"/>
              </a:spcBef>
              <a:buClr>
                <a:srgbClr val="FFFFFF"/>
              </a:buClr>
              <a:buSzPts val="1200"/>
              <a:buChar char="●"/>
            </a:pPr>
            <a:r>
              <a:rPr lang="en-US" sz="1400" dirty="0">
                <a:solidFill>
                  <a:srgbClr val="FFFFFF"/>
                </a:solidFill>
              </a:rPr>
              <a:t>Demographics of respondents</a:t>
            </a:r>
          </a:p>
          <a:p>
            <a:pPr marL="914400" lvl="0" indent="-304800">
              <a:spcBef>
                <a:spcPts val="0"/>
              </a:spcBef>
              <a:buClr>
                <a:srgbClr val="FFFFFF"/>
              </a:buClr>
              <a:buSzPts val="1200"/>
              <a:buChar char="●"/>
            </a:pPr>
            <a:r>
              <a:rPr lang="en-US" sz="1400" dirty="0">
                <a:solidFill>
                  <a:srgbClr val="FFFFFF"/>
                </a:solidFill>
              </a:rPr>
              <a:t>Regional Conflicts</a:t>
            </a:r>
          </a:p>
          <a:p>
            <a:pPr marL="0" lvl="0" indent="0">
              <a:spcBef>
                <a:spcPts val="0"/>
              </a:spcBef>
              <a:buNone/>
            </a:pPr>
            <a:endParaRPr lang="en-US" sz="1400" dirty="0">
              <a:solidFill>
                <a:srgbClr val="FFFFFF"/>
              </a:solidFill>
            </a:endParaRPr>
          </a:p>
          <a:p>
            <a:pPr marL="0" lvl="0" indent="0">
              <a:spcBef>
                <a:spcPts val="0"/>
              </a:spcBef>
              <a:buNone/>
            </a:pPr>
            <a:r>
              <a:rPr lang="en-US" sz="1600" dirty="0">
                <a:solidFill>
                  <a:srgbClr val="FFFFFF"/>
                </a:solidFill>
              </a:rPr>
              <a:t>     Purpose:</a:t>
            </a:r>
          </a:p>
          <a:p>
            <a:pPr marL="0" lvl="0" indent="0">
              <a:spcBef>
                <a:spcPts val="0"/>
              </a:spcBef>
              <a:buNone/>
            </a:pPr>
            <a:r>
              <a:rPr lang="en-US" sz="1400" dirty="0">
                <a:solidFill>
                  <a:srgbClr val="FFFFFF"/>
                </a:solidFill>
              </a:rPr>
              <a:t>	Collect regional information to improve our understanding of how trafficking may be influenced by conditions in  	the MENA region</a:t>
            </a:r>
          </a:p>
          <a:p>
            <a:pPr lvl="0" indent="0">
              <a:spcBef>
                <a:spcPts val="0"/>
              </a:spcBef>
              <a:buNone/>
            </a:pPr>
            <a:endParaRPr lang="en-US" sz="1400" dirty="0">
              <a:solidFill>
                <a:srgbClr val="FFFFFF"/>
              </a:solidFill>
            </a:endParaRPr>
          </a:p>
          <a:p>
            <a:pPr marL="0" lvl="0" indent="0">
              <a:spcBef>
                <a:spcPts val="0"/>
              </a:spcBef>
              <a:buNone/>
            </a:pPr>
            <a:r>
              <a:rPr lang="en-US" sz="1600" dirty="0">
                <a:solidFill>
                  <a:srgbClr val="FFFFFF"/>
                </a:solidFill>
              </a:rPr>
              <a:t>     Participants:</a:t>
            </a:r>
            <a:r>
              <a:rPr lang="en-US" sz="1400" dirty="0">
                <a:solidFill>
                  <a:srgbClr val="FFFFFF"/>
                </a:solidFill>
              </a:rPr>
              <a:t>	</a:t>
            </a:r>
          </a:p>
          <a:p>
            <a:pPr marL="914400" lvl="0" indent="-304800">
              <a:spcBef>
                <a:spcPts val="0"/>
              </a:spcBef>
              <a:buClr>
                <a:srgbClr val="FFFFFF"/>
              </a:buClr>
              <a:buSzPts val="1200"/>
              <a:buChar char="●"/>
            </a:pPr>
            <a:r>
              <a:rPr lang="en-US" sz="1400" dirty="0">
                <a:solidFill>
                  <a:srgbClr val="FFFFFF"/>
                </a:solidFill>
              </a:rPr>
              <a:t>Individuals who live in the Middle East and Africa</a:t>
            </a:r>
          </a:p>
          <a:p>
            <a:pPr lvl="0" indent="0">
              <a:spcBef>
                <a:spcPts val="0"/>
              </a:spcBef>
              <a:buNone/>
            </a:pPr>
            <a:endParaRPr lang="en-US" sz="1400" dirty="0">
              <a:solidFill>
                <a:srgbClr val="FFFFFF"/>
              </a:solidFill>
            </a:endParaRPr>
          </a:p>
          <a:p>
            <a:pPr marL="0" lvl="0" indent="0">
              <a:spcBef>
                <a:spcPts val="0"/>
              </a:spcBef>
              <a:buNone/>
            </a:pPr>
            <a:r>
              <a:rPr lang="en-US" sz="1600" dirty="0">
                <a:solidFill>
                  <a:srgbClr val="FFFFFF"/>
                </a:solidFill>
              </a:rPr>
              <a:t>    Sample Questions:</a:t>
            </a:r>
          </a:p>
          <a:p>
            <a:pPr marL="939800" lvl="1">
              <a:spcBef>
                <a:spcPts val="0"/>
              </a:spcBef>
              <a:buClr>
                <a:srgbClr val="FFFFFF"/>
              </a:buClr>
              <a:buSzPts val="1400"/>
              <a:buFont typeface="+mj-lt"/>
              <a:buAutoNum type="arabicPeriod"/>
            </a:pPr>
            <a:r>
              <a:rPr lang="en-US" sz="1400" dirty="0">
                <a:solidFill>
                  <a:srgbClr val="FFFFFF"/>
                </a:solidFill>
              </a:rPr>
              <a:t>Has a government official ever extorted you for money in exchange for free passage?</a:t>
            </a:r>
          </a:p>
          <a:p>
            <a:pPr marL="939800" lvl="1">
              <a:spcBef>
                <a:spcPts val="0"/>
              </a:spcBef>
              <a:buClr>
                <a:srgbClr val="FFFFFF"/>
              </a:buClr>
              <a:buSzPts val="1400"/>
              <a:buFont typeface="+mj-lt"/>
              <a:buAutoNum type="arabicPeriod"/>
            </a:pPr>
            <a:r>
              <a:rPr lang="en-US" sz="1400" dirty="0"/>
              <a:t>How frequently do you believe the country allows illegal traffic through road customs?</a:t>
            </a:r>
            <a:endParaRPr lang="en-US" sz="1400" dirty="0">
              <a:solidFill>
                <a:srgbClr val="FFFFFF"/>
              </a:solidFill>
            </a:endParaRP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5800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PLAN OF WORK THROUGH END OF SEMESTER</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07513" y="1821456"/>
            <a:ext cx="10479130" cy="2832431"/>
          </a:xfrm>
        </p:spPr>
        <p:txBody>
          <a:bodyPr/>
          <a:lstStyle/>
          <a:p>
            <a:pPr marL="228600" lvl="0" indent="-228600">
              <a:spcBef>
                <a:spcPts val="0"/>
              </a:spcBef>
              <a:buSzPts val="2000"/>
            </a:pPr>
            <a:r>
              <a:rPr lang="en-US" sz="2800" dirty="0"/>
              <a:t>Alpha presentations: 10.23.2019</a:t>
            </a:r>
          </a:p>
          <a:p>
            <a:pPr marL="228600" lvl="0" indent="-215900">
              <a:spcBef>
                <a:spcPts val="0"/>
              </a:spcBef>
            </a:pPr>
            <a:r>
              <a:rPr lang="en-US" sz="2800" dirty="0"/>
              <a:t>Analyze feedback and survey responses</a:t>
            </a:r>
          </a:p>
          <a:p>
            <a:pPr marL="228600" lvl="0" indent="-215900">
              <a:spcBef>
                <a:spcPts val="0"/>
              </a:spcBef>
            </a:pPr>
            <a:r>
              <a:rPr lang="en-US" sz="2800" dirty="0"/>
              <a:t>Generate the input for the graph theory</a:t>
            </a:r>
          </a:p>
          <a:p>
            <a:pPr marL="228600" lvl="0" indent="-215900">
              <a:spcBef>
                <a:spcPts val="0"/>
              </a:spcBef>
            </a:pPr>
            <a:r>
              <a:rPr lang="en-US" sz="2800" dirty="0"/>
              <a:t>Create probable routes</a:t>
            </a:r>
          </a:p>
          <a:p>
            <a:pPr marL="228600" lvl="0" indent="-215900">
              <a:spcBef>
                <a:spcPts val="0"/>
              </a:spcBef>
            </a:pPr>
            <a:r>
              <a:rPr lang="en-US" sz="2800" dirty="0"/>
              <a:t>Compare to previous literature</a:t>
            </a:r>
          </a:p>
          <a:p>
            <a:pPr marL="228600" lvl="0" indent="-215900">
              <a:spcBef>
                <a:spcPts val="0"/>
              </a:spcBef>
            </a:pPr>
            <a:r>
              <a:rPr lang="en-US" sz="2800" dirty="0"/>
              <a:t>Draw conclusions based on results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2199164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QUESTIONS?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463991"/>
            <a:ext cx="10479130" cy="3432932"/>
          </a:xfrm>
        </p:spPr>
        <p:txBody>
          <a:bodyPr/>
          <a:lstStyle/>
          <a:p>
            <a:pPr marL="0" lvl="0" indent="0" algn="ctr">
              <a:buSzPts val="2000"/>
              <a:buNone/>
            </a:pPr>
            <a:r>
              <a:rPr lang="en-US" sz="2800" dirty="0"/>
              <a:t>Visit our GitHub repository for more information</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72;p37"/>
          <p:cNvPicPr preferRelativeResize="0"/>
          <p:nvPr/>
        </p:nvPicPr>
        <p:blipFill rotWithShape="1">
          <a:blip r:embed="rId4">
            <a:alphaModFix/>
          </a:blip>
          <a:srcRect l="12442" t="13029" r="9998" b="15722"/>
          <a:stretch/>
        </p:blipFill>
        <p:spPr>
          <a:xfrm>
            <a:off x="856435" y="4851501"/>
            <a:ext cx="1662159" cy="1526959"/>
          </a:xfrm>
          <a:prstGeom prst="rect">
            <a:avLst/>
          </a:prstGeom>
          <a:noFill/>
          <a:ln>
            <a:noFill/>
          </a:ln>
        </p:spPr>
      </p:pic>
      <p:pic>
        <p:nvPicPr>
          <p:cNvPr id="7" name="Google Shape;273;p37" descr="Related image"/>
          <p:cNvPicPr preferRelativeResize="0"/>
          <p:nvPr/>
        </p:nvPicPr>
        <p:blipFill rotWithShape="1">
          <a:blip r:embed="rId5">
            <a:alphaModFix/>
          </a:blip>
          <a:srcRect r="13666"/>
          <a:stretch/>
        </p:blipFill>
        <p:spPr>
          <a:xfrm>
            <a:off x="8308417" y="4371975"/>
            <a:ext cx="3815574" cy="2486025"/>
          </a:xfrm>
          <a:prstGeom prst="rect">
            <a:avLst/>
          </a:prstGeom>
          <a:noFill/>
          <a:ln>
            <a:noFill/>
          </a:ln>
        </p:spPr>
      </p:pic>
      <p:pic>
        <p:nvPicPr>
          <p:cNvPr id="8" name="Google Shape;274;p37"/>
          <p:cNvPicPr preferRelativeResize="0"/>
          <p:nvPr/>
        </p:nvPicPr>
        <p:blipFill rotWithShape="1">
          <a:blip r:embed="rId6">
            <a:alphaModFix/>
          </a:blip>
          <a:srcRect l="32009" t="27006" r="10022" b="8414"/>
          <a:stretch/>
        </p:blipFill>
        <p:spPr>
          <a:xfrm>
            <a:off x="4445916" y="3816237"/>
            <a:ext cx="3164150" cy="1891000"/>
          </a:xfrm>
          <a:prstGeom prst="rect">
            <a:avLst/>
          </a:prstGeom>
          <a:noFill/>
          <a:ln>
            <a:noFill/>
          </a:ln>
        </p:spPr>
      </p:pic>
    </p:spTree>
    <p:extLst>
      <p:ext uri="{BB962C8B-B14F-4D97-AF65-F5344CB8AC3E}">
        <p14:creationId xmlns:p14="http://schemas.microsoft.com/office/powerpoint/2010/main" val="3600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Terrorism and the Theft of Cultural Heritage </a:t>
            </a:r>
          </a:p>
        </p:txBody>
      </p:sp>
      <p:sp>
        <p:nvSpPr>
          <p:cNvPr id="4" name="Vertical Text Placeholder 3"/>
          <p:cNvSpPr>
            <a:spLocks noGrp="1"/>
          </p:cNvSpPr>
          <p:nvPr>
            <p:ph type="body" orient="vert" idx="1"/>
          </p:nvPr>
        </p:nvSpPr>
        <p:spPr>
          <a:xfrm>
            <a:off x="232163" y="1445301"/>
            <a:ext cx="5448715" cy="5216852"/>
          </a:xfrm>
        </p:spPr>
        <p:txBody>
          <a:bodyPr/>
          <a:lstStyle/>
          <a:p>
            <a:r>
              <a:rPr lang="en-US" sz="2800" dirty="0"/>
              <a:t>Regional background </a:t>
            </a:r>
          </a:p>
          <a:p>
            <a:pPr lvl="1"/>
            <a:r>
              <a:rPr lang="en-US" sz="2400" dirty="0"/>
              <a:t>Arab Spring</a:t>
            </a:r>
          </a:p>
          <a:p>
            <a:pPr lvl="1"/>
            <a:r>
              <a:rPr lang="en-US" sz="2400" dirty="0"/>
              <a:t>Syrian Civil War </a:t>
            </a:r>
          </a:p>
          <a:p>
            <a:pPr lvl="2"/>
            <a:r>
              <a:rPr lang="en-US" sz="2000" dirty="0" err="1"/>
              <a:t>Casana</a:t>
            </a:r>
            <a:r>
              <a:rPr lang="en-US" sz="2000" dirty="0"/>
              <a:t>, 2015; Luke &amp; </a:t>
            </a:r>
            <a:r>
              <a:rPr lang="en-US" sz="2000" dirty="0" err="1"/>
              <a:t>Kersel</a:t>
            </a:r>
            <a:r>
              <a:rPr lang="en-US" sz="2000" dirty="0"/>
              <a:t>, 2005; </a:t>
            </a:r>
            <a:r>
              <a:rPr lang="en-US" sz="2000" dirty="0" err="1"/>
              <a:t>Parcak</a:t>
            </a:r>
            <a:r>
              <a:rPr lang="en-US" sz="2000" dirty="0"/>
              <a:t> et al., 2016; Terrill, 2017</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8" name="Google Shape;148;p20"/>
          <p:cNvPicPr preferRelativeResize="0"/>
          <p:nvPr/>
        </p:nvPicPr>
        <p:blipFill>
          <a:blip r:embed="rId4">
            <a:alphaModFix/>
          </a:blip>
          <a:stretch>
            <a:fillRect/>
          </a:stretch>
        </p:blipFill>
        <p:spPr>
          <a:xfrm>
            <a:off x="7052972" y="4485692"/>
            <a:ext cx="3855782" cy="2176461"/>
          </a:xfrm>
          <a:prstGeom prst="rect">
            <a:avLst/>
          </a:prstGeom>
          <a:noFill/>
          <a:ln w="28575">
            <a:solidFill>
              <a:schemeClr val="accent4"/>
            </a:solidFill>
          </a:ln>
        </p:spPr>
      </p:pic>
      <p:sp>
        <p:nvSpPr>
          <p:cNvPr id="9" name="Google Shape;152;p20"/>
          <p:cNvSpPr txBox="1"/>
          <p:nvPr/>
        </p:nvSpPr>
        <p:spPr>
          <a:xfrm>
            <a:off x="7786863" y="6605168"/>
            <a:ext cx="23880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rgbClr val="FFFFFF"/>
                </a:solidFill>
                <a:latin typeface="Rockwell"/>
                <a:ea typeface="Rockwell"/>
                <a:cs typeface="Rockwell"/>
                <a:sym typeface="Rockwell"/>
              </a:rPr>
              <a:t>Cairo Museum, 2011</a:t>
            </a:r>
            <a:endParaRPr sz="800" dirty="0">
              <a:solidFill>
                <a:srgbClr val="FFFFFF"/>
              </a:solidFill>
              <a:latin typeface="Rockwell"/>
              <a:ea typeface="Rockwell"/>
              <a:cs typeface="Rockwell"/>
              <a:sym typeface="Rockwell"/>
            </a:endParaRPr>
          </a:p>
        </p:txBody>
      </p:sp>
      <p:pic>
        <p:nvPicPr>
          <p:cNvPr id="13" name="Picture 12"/>
          <p:cNvPicPr>
            <a:picLocks noChangeAspect="1"/>
          </p:cNvPicPr>
          <p:nvPr/>
        </p:nvPicPr>
        <p:blipFill>
          <a:blip r:embed="rId5"/>
          <a:stretch>
            <a:fillRect/>
          </a:stretch>
        </p:blipFill>
        <p:spPr>
          <a:xfrm>
            <a:off x="379366" y="4406011"/>
            <a:ext cx="3621338" cy="2176461"/>
          </a:xfrm>
          <a:prstGeom prst="rect">
            <a:avLst/>
          </a:prstGeom>
          <a:ln w="28575">
            <a:solidFill>
              <a:schemeClr val="accent4"/>
            </a:solidFill>
          </a:ln>
        </p:spPr>
      </p:pic>
      <p:sp>
        <p:nvSpPr>
          <p:cNvPr id="14" name="Google Shape;152;p20"/>
          <p:cNvSpPr txBox="1"/>
          <p:nvPr/>
        </p:nvSpPr>
        <p:spPr>
          <a:xfrm>
            <a:off x="830890" y="6582472"/>
            <a:ext cx="23880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rgbClr val="FFFFFF"/>
                </a:solidFill>
                <a:latin typeface="Rockwell"/>
                <a:ea typeface="Rockwell"/>
                <a:cs typeface="Rockwell"/>
                <a:sym typeface="Rockwell"/>
              </a:rPr>
              <a:t>Mosul Museum, 2013</a:t>
            </a:r>
            <a:endParaRPr sz="800" dirty="0">
              <a:solidFill>
                <a:srgbClr val="FFFFFF"/>
              </a:solidFill>
              <a:latin typeface="Rockwell"/>
              <a:ea typeface="Rockwell"/>
              <a:cs typeface="Rockwell"/>
              <a:sym typeface="Rockwell"/>
            </a:endParaRPr>
          </a:p>
        </p:txBody>
      </p:sp>
      <p:pic>
        <p:nvPicPr>
          <p:cNvPr id="6" name="Picture 5">
            <a:extLst>
              <a:ext uri="{FF2B5EF4-FFF2-40B4-BE49-F238E27FC236}">
                <a16:creationId xmlns:a16="http://schemas.microsoft.com/office/drawing/2014/main" id="{83D3300E-848A-4924-B497-1499F733312F}"/>
              </a:ext>
            </a:extLst>
          </p:cNvPr>
          <p:cNvPicPr>
            <a:picLocks noChangeAspect="1"/>
          </p:cNvPicPr>
          <p:nvPr/>
        </p:nvPicPr>
        <p:blipFill>
          <a:blip r:embed="rId6"/>
          <a:stretch>
            <a:fillRect/>
          </a:stretch>
        </p:blipFill>
        <p:spPr>
          <a:xfrm>
            <a:off x="7047556" y="1472416"/>
            <a:ext cx="3855782" cy="2213965"/>
          </a:xfrm>
          <a:prstGeom prst="rect">
            <a:avLst/>
          </a:prstGeom>
          <a:ln w="28575">
            <a:solidFill>
              <a:schemeClr val="accent4"/>
            </a:solidFill>
          </a:ln>
        </p:spPr>
      </p:pic>
      <p:sp>
        <p:nvSpPr>
          <p:cNvPr id="11" name="Google Shape;152;p20">
            <a:extLst>
              <a:ext uri="{FF2B5EF4-FFF2-40B4-BE49-F238E27FC236}">
                <a16:creationId xmlns:a16="http://schemas.microsoft.com/office/drawing/2014/main" id="{14493479-8B00-4544-AFA6-1FE38CFEF935}"/>
              </a:ext>
            </a:extLst>
          </p:cNvPr>
          <p:cNvSpPr txBox="1"/>
          <p:nvPr/>
        </p:nvSpPr>
        <p:spPr>
          <a:xfrm>
            <a:off x="7781447" y="3686381"/>
            <a:ext cx="23880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rgbClr val="FFFFFF"/>
                </a:solidFill>
                <a:latin typeface="Rockwell"/>
                <a:ea typeface="Rockwell"/>
                <a:cs typeface="Rockwell"/>
                <a:sym typeface="Rockwell"/>
              </a:rPr>
              <a:t>Destruction of Bamiyan Buddhas, 2003</a:t>
            </a:r>
            <a:endParaRPr sz="800" dirty="0">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3064593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0826" y="116355"/>
            <a:ext cx="11849516" cy="913532"/>
          </a:xfrm>
        </p:spPr>
        <p:txBody>
          <a:bodyPr anchor="t">
            <a:noAutofit/>
          </a:bodyPr>
          <a:lstStyle/>
          <a:p>
            <a:r>
              <a:rPr lang="en-US" sz="4000" dirty="0">
                <a:latin typeface="Helvetica" charset="0"/>
                <a:ea typeface="Helvetica" charset="0"/>
                <a:cs typeface="Helvetica" charset="0"/>
              </a:rPr>
              <a:t>REFERENCES</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r>
              <a:rPr lang="en-US" sz="4000" dirty="0">
                <a:latin typeface="Helvetica" charset="0"/>
                <a:ea typeface="Helvetica" charset="0"/>
                <a:cs typeface="Helvetica" charset="0"/>
              </a:rPr>
              <a:t> </a:t>
            </a:r>
            <a:br>
              <a:rPr lang="en-US" sz="4000" dirty="0">
                <a:latin typeface="Helvetica" charset="0"/>
                <a:ea typeface="Helvetica" charset="0"/>
                <a:cs typeface="Helvetica" charset="0"/>
              </a:rPr>
            </a:b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856435" y="1166364"/>
            <a:ext cx="10479130" cy="5216852"/>
          </a:xfrm>
        </p:spPr>
        <p:txBody>
          <a:bodyPr/>
          <a:lstStyle/>
          <a:p>
            <a:pPr marL="0" lvl="0" indent="0">
              <a:lnSpc>
                <a:spcPct val="115000"/>
              </a:lnSpc>
              <a:spcBef>
                <a:spcPts val="0"/>
              </a:spcBef>
              <a:buClr>
                <a:schemeClr val="dk1"/>
              </a:buClr>
              <a:buSzPts val="1100"/>
              <a:buNone/>
            </a:pPr>
            <a:r>
              <a:rPr lang="en-US" sz="1200" dirty="0">
                <a:solidFill>
                  <a:srgbClr val="FFFFFF"/>
                </a:solidFill>
                <a:latin typeface="Arial"/>
                <a:ea typeface="Arial"/>
                <a:cs typeface="Arial"/>
                <a:sym typeface="Arial"/>
              </a:rPr>
              <a:t>Alderman, K. L. (</a:t>
            </a:r>
            <a:r>
              <a:rPr lang="en-US" sz="1200" dirty="0" err="1">
                <a:solidFill>
                  <a:srgbClr val="FFFFFF"/>
                </a:solidFill>
                <a:latin typeface="Arial"/>
                <a:ea typeface="Arial"/>
                <a:cs typeface="Arial"/>
                <a:sym typeface="Arial"/>
              </a:rPr>
              <a:t>n.d.</a:t>
            </a:r>
            <a:r>
              <a:rPr lang="en-US" sz="1200" dirty="0">
                <a:solidFill>
                  <a:srgbClr val="FFFFFF"/>
                </a:solidFill>
                <a:latin typeface="Arial"/>
                <a:ea typeface="Arial"/>
                <a:cs typeface="Arial"/>
                <a:sym typeface="Arial"/>
              </a:rPr>
              <a:t>). Honor Amongst Thieves: Organized Crime and the Illicit Antiquities Trade. Indiana Law Review, 45, 27.</a:t>
            </a:r>
          </a:p>
          <a:p>
            <a:pPr marL="0" lvl="0" indent="0">
              <a:lnSpc>
                <a:spcPct val="115000"/>
              </a:lnSpc>
              <a:spcBef>
                <a:spcPts val="1200"/>
              </a:spcBef>
              <a:buClr>
                <a:schemeClr val="dk1"/>
              </a:buClr>
              <a:buSzPts val="1100"/>
              <a:buNone/>
            </a:pPr>
            <a:r>
              <a:rPr lang="en-US" sz="1200" dirty="0" err="1">
                <a:solidFill>
                  <a:srgbClr val="FFFFFF"/>
                </a:solidFill>
                <a:latin typeface="Arial"/>
                <a:ea typeface="Arial"/>
                <a:cs typeface="Arial"/>
                <a:sym typeface="Arial"/>
              </a:rPr>
              <a:t>Basu</a:t>
            </a:r>
            <a:r>
              <a:rPr lang="en-US" sz="1200" dirty="0">
                <a:solidFill>
                  <a:srgbClr val="FFFFFF"/>
                </a:solidFill>
                <a:latin typeface="Arial"/>
                <a:ea typeface="Arial"/>
                <a:cs typeface="Arial"/>
                <a:sym typeface="Arial"/>
              </a:rPr>
              <a:t>, G. (2013). The role of transnational smuggling operations in illicit supply chains. Journal of Transportation Security, 6(4), 315–328. </a:t>
            </a:r>
            <a:r>
              <a:rPr lang="en-US" sz="1200" dirty="0">
                <a:solidFill>
                  <a:srgbClr val="FFFFFF"/>
                </a:solidFill>
                <a:uFill>
                  <a:noFill/>
                </a:uFill>
                <a:latin typeface="Arial"/>
                <a:ea typeface="Arial"/>
                <a:cs typeface="Arial"/>
                <a:sym typeface="Arial"/>
                <a:hlinkClick r:id="rId3"/>
              </a:rPr>
              <a:t>https://doi.org/10.1007/s12198-013-0118-y</a:t>
            </a:r>
            <a:endParaRPr lang="en-US" sz="1200" dirty="0">
              <a:solidFill>
                <a:srgbClr val="FFFFFF"/>
              </a:solidFill>
              <a:latin typeface="Arial"/>
              <a:ea typeface="Arial"/>
              <a:cs typeface="Arial"/>
              <a:sym typeface="Arial"/>
            </a:endParaRPr>
          </a:p>
          <a:p>
            <a:pPr marL="0" lvl="0" indent="0">
              <a:lnSpc>
                <a:spcPct val="115000"/>
              </a:lnSpc>
              <a:spcBef>
                <a:spcPts val="1200"/>
              </a:spcBef>
              <a:buClr>
                <a:schemeClr val="dk1"/>
              </a:buClr>
              <a:buSzPts val="1100"/>
              <a:buNone/>
            </a:pPr>
            <a:r>
              <a:rPr lang="en-US" sz="1200" dirty="0" err="1">
                <a:solidFill>
                  <a:srgbClr val="FFFFFF"/>
                </a:solidFill>
                <a:latin typeface="Arial"/>
                <a:ea typeface="Arial"/>
                <a:cs typeface="Arial"/>
                <a:sym typeface="Arial"/>
              </a:rPr>
              <a:t>Basu</a:t>
            </a:r>
            <a:r>
              <a:rPr lang="en-US" sz="1200" dirty="0">
                <a:solidFill>
                  <a:srgbClr val="FFFFFF"/>
                </a:solidFill>
                <a:latin typeface="Arial"/>
                <a:ea typeface="Arial"/>
                <a:cs typeface="Arial"/>
                <a:sym typeface="Arial"/>
              </a:rPr>
              <a:t>, G. (2014). The strategic attributes of transnational smuggling: Logistics flexibility and operational stealth in the facilitation of illicit trade. Journal of Transportation Security, 7(2), 99–113. </a:t>
            </a:r>
            <a:r>
              <a:rPr lang="en-US" sz="1200" dirty="0">
                <a:solidFill>
                  <a:srgbClr val="FFFFFF"/>
                </a:solidFill>
                <a:uFill>
                  <a:noFill/>
                </a:uFill>
                <a:latin typeface="Arial"/>
                <a:ea typeface="Arial"/>
                <a:cs typeface="Arial"/>
                <a:sym typeface="Arial"/>
                <a:hlinkClick r:id="rId4"/>
              </a:rPr>
              <a:t>https://doi.org/10.1007/s12198-013-0132-0</a:t>
            </a:r>
            <a:endParaRPr lang="en-US" sz="1200" dirty="0">
              <a:solidFill>
                <a:srgbClr val="FFFFFF"/>
              </a:solidFill>
              <a:latin typeface="Arial"/>
              <a:ea typeface="Arial"/>
              <a:cs typeface="Arial"/>
              <a:sym typeface="Arial"/>
            </a:endParaRPr>
          </a:p>
          <a:p>
            <a:pPr marL="0" lvl="0" indent="0">
              <a:lnSpc>
                <a:spcPct val="115000"/>
              </a:lnSpc>
              <a:spcBef>
                <a:spcPts val="1200"/>
              </a:spcBef>
              <a:buClr>
                <a:schemeClr val="dk1"/>
              </a:buClr>
              <a:buSzPts val="1100"/>
              <a:buNone/>
            </a:pPr>
            <a:r>
              <a:rPr lang="en-US" sz="1200" dirty="0" err="1">
                <a:solidFill>
                  <a:srgbClr val="FFFFFF"/>
                </a:solidFill>
                <a:latin typeface="Arial"/>
                <a:ea typeface="Arial"/>
                <a:cs typeface="Arial"/>
                <a:sym typeface="Arial"/>
              </a:rPr>
              <a:t>Casana</a:t>
            </a:r>
            <a:r>
              <a:rPr lang="en-US" sz="1200" dirty="0">
                <a:solidFill>
                  <a:srgbClr val="FFFFFF"/>
                </a:solidFill>
                <a:latin typeface="Arial"/>
                <a:ea typeface="Arial"/>
                <a:cs typeface="Arial"/>
                <a:sym typeface="Arial"/>
              </a:rPr>
              <a:t>, J. (2015). Satellite imagery-based analysis of archaeological looting in Syria. Near Eastern Archaeology, 78(3), 142–152.</a:t>
            </a:r>
          </a:p>
          <a:p>
            <a:pPr marL="0" lvl="0" indent="0">
              <a:lnSpc>
                <a:spcPct val="115000"/>
              </a:lnSpc>
              <a:spcBef>
                <a:spcPts val="1200"/>
              </a:spcBef>
              <a:buClr>
                <a:schemeClr val="dk1"/>
              </a:buClr>
              <a:buSzPts val="1100"/>
              <a:buNone/>
            </a:pPr>
            <a:r>
              <a:rPr lang="en-US" sz="1200" dirty="0">
                <a:solidFill>
                  <a:srgbClr val="FFFFFF"/>
                </a:solidFill>
                <a:latin typeface="Arial"/>
                <a:ea typeface="Arial"/>
                <a:cs typeface="Arial"/>
                <a:sym typeface="Arial"/>
              </a:rPr>
              <a:t>Luke, Christina, and Morag </a:t>
            </a:r>
            <a:r>
              <a:rPr lang="en-US" sz="1200" dirty="0" err="1">
                <a:solidFill>
                  <a:srgbClr val="FFFFFF"/>
                </a:solidFill>
                <a:latin typeface="Arial"/>
                <a:ea typeface="Arial"/>
                <a:cs typeface="Arial"/>
                <a:sym typeface="Arial"/>
              </a:rPr>
              <a:t>Kersel</a:t>
            </a:r>
            <a:r>
              <a:rPr lang="en-US" sz="1200" dirty="0">
                <a:solidFill>
                  <a:srgbClr val="FFFFFF"/>
                </a:solidFill>
                <a:latin typeface="Arial"/>
                <a:ea typeface="Arial"/>
                <a:cs typeface="Arial"/>
                <a:sym typeface="Arial"/>
              </a:rPr>
              <a:t>. (2005). A Retrospective and a Look Forward. Journal of Field Archaeology, 30(2), 191-200.</a:t>
            </a:r>
          </a:p>
          <a:p>
            <a:pPr marL="0" lvl="0" indent="0">
              <a:lnSpc>
                <a:spcPct val="115000"/>
              </a:lnSpc>
              <a:spcBef>
                <a:spcPts val="1200"/>
              </a:spcBef>
              <a:buClr>
                <a:schemeClr val="dk1"/>
              </a:buClr>
              <a:buSzPts val="1100"/>
              <a:buNone/>
            </a:pPr>
            <a:r>
              <a:rPr lang="en-US" sz="1200" dirty="0" err="1">
                <a:solidFill>
                  <a:srgbClr val="FFFFFF"/>
                </a:solidFill>
                <a:latin typeface="Arial"/>
                <a:ea typeface="Arial"/>
                <a:cs typeface="Arial"/>
                <a:sym typeface="Arial"/>
              </a:rPr>
              <a:t>Medel</a:t>
            </a:r>
            <a:r>
              <a:rPr lang="en-US" sz="1200" dirty="0">
                <a:solidFill>
                  <a:srgbClr val="FFFFFF"/>
                </a:solidFill>
                <a:latin typeface="Arial"/>
                <a:ea typeface="Arial"/>
                <a:cs typeface="Arial"/>
                <a:sym typeface="Arial"/>
              </a:rPr>
              <a:t>, M., Lu, Y., &amp; Chow, E. (2015). Mexico’s drug networks: Modeling the smuggling routes towards the United States. Applied Geography, 60, 240–247. </a:t>
            </a:r>
            <a:r>
              <a:rPr lang="en-US" sz="1200" dirty="0">
                <a:solidFill>
                  <a:srgbClr val="FFFFFF"/>
                </a:solidFill>
                <a:uFill>
                  <a:noFill/>
                </a:uFill>
                <a:latin typeface="Arial"/>
                <a:ea typeface="Arial"/>
                <a:cs typeface="Arial"/>
                <a:sym typeface="Arial"/>
                <a:hlinkClick r:id="rId5"/>
              </a:rPr>
              <a:t>https://doi.org/10.1016/j.apgeog.2014.10.018</a:t>
            </a:r>
            <a:endParaRPr lang="en-US" sz="1200" dirty="0">
              <a:solidFill>
                <a:srgbClr val="FFFFFF"/>
              </a:solidFill>
              <a:latin typeface="Arial"/>
              <a:ea typeface="Arial"/>
              <a:cs typeface="Arial"/>
              <a:sym typeface="Arial"/>
            </a:endParaRPr>
          </a:p>
          <a:p>
            <a:pPr marL="0" lvl="0" indent="0">
              <a:lnSpc>
                <a:spcPct val="115000"/>
              </a:lnSpc>
              <a:spcBef>
                <a:spcPts val="1200"/>
              </a:spcBef>
              <a:buClr>
                <a:schemeClr val="dk1"/>
              </a:buClr>
              <a:buSzPts val="1100"/>
              <a:buNone/>
            </a:pPr>
            <a:r>
              <a:rPr lang="en-US" sz="1200" dirty="0" err="1">
                <a:solidFill>
                  <a:srgbClr val="FFFFFF"/>
                </a:solidFill>
                <a:latin typeface="Arial"/>
                <a:ea typeface="Arial"/>
                <a:cs typeface="Arial"/>
                <a:sym typeface="Arial"/>
              </a:rPr>
              <a:t>Parcak</a:t>
            </a:r>
            <a:r>
              <a:rPr lang="en-US" sz="1200" dirty="0">
                <a:solidFill>
                  <a:srgbClr val="FFFFFF"/>
                </a:solidFill>
                <a:latin typeface="Arial"/>
                <a:ea typeface="Arial"/>
                <a:cs typeface="Arial"/>
                <a:sym typeface="Arial"/>
              </a:rPr>
              <a:t>, Sarah, David </a:t>
            </a:r>
            <a:r>
              <a:rPr lang="en-US" sz="1200" dirty="0" err="1">
                <a:solidFill>
                  <a:srgbClr val="FFFFFF"/>
                </a:solidFill>
                <a:latin typeface="Arial"/>
                <a:ea typeface="Arial"/>
                <a:cs typeface="Arial"/>
                <a:sym typeface="Arial"/>
              </a:rPr>
              <a:t>Gathings</a:t>
            </a:r>
            <a:r>
              <a:rPr lang="en-US" sz="1200" dirty="0">
                <a:solidFill>
                  <a:srgbClr val="FFFFFF"/>
                </a:solidFill>
                <a:latin typeface="Arial"/>
                <a:ea typeface="Arial"/>
                <a:cs typeface="Arial"/>
                <a:sym typeface="Arial"/>
              </a:rPr>
              <a:t>, Chase Childs, Greg Mumford, and Eric Cline. (2016). Satellite Evidence of Archaeological Site Looting in Egypt: 2002–2013. Antiquity, 90(349), 188–205.</a:t>
            </a:r>
          </a:p>
          <a:p>
            <a:pPr marL="0" lvl="0" indent="0">
              <a:lnSpc>
                <a:spcPct val="115000"/>
              </a:lnSpc>
              <a:spcBef>
                <a:spcPts val="1200"/>
              </a:spcBef>
              <a:buClr>
                <a:schemeClr val="dk1"/>
              </a:buClr>
              <a:buSzPts val="1100"/>
              <a:buNone/>
            </a:pPr>
            <a:r>
              <a:rPr lang="en-US" sz="1200" dirty="0" err="1">
                <a:solidFill>
                  <a:srgbClr val="FFFFFF"/>
                </a:solidFill>
                <a:latin typeface="Arial"/>
                <a:ea typeface="Arial"/>
                <a:cs typeface="Arial"/>
                <a:sym typeface="Arial"/>
              </a:rPr>
              <a:t>Proulx</a:t>
            </a:r>
            <a:r>
              <a:rPr lang="en-US" sz="1200" dirty="0">
                <a:solidFill>
                  <a:srgbClr val="FFFFFF"/>
                </a:solidFill>
                <a:latin typeface="Arial"/>
                <a:ea typeface="Arial"/>
                <a:cs typeface="Arial"/>
                <a:sym typeface="Arial"/>
              </a:rPr>
              <a:t>, B. B. (2013). Archaeological Site Looting in “</a:t>
            </a:r>
            <a:r>
              <a:rPr lang="en-US" sz="1200" dirty="0" err="1">
                <a:solidFill>
                  <a:srgbClr val="FFFFFF"/>
                </a:solidFill>
                <a:latin typeface="Arial"/>
                <a:ea typeface="Arial"/>
                <a:cs typeface="Arial"/>
                <a:sym typeface="Arial"/>
              </a:rPr>
              <a:t>Glocal</a:t>
            </a:r>
            <a:r>
              <a:rPr lang="en-US" sz="1200" dirty="0">
                <a:solidFill>
                  <a:srgbClr val="FFFFFF"/>
                </a:solidFill>
                <a:latin typeface="Arial"/>
                <a:ea typeface="Arial"/>
                <a:cs typeface="Arial"/>
                <a:sym typeface="Arial"/>
              </a:rPr>
              <a:t>” Perspective: Nature, Scope, and Frequency. American Journal of Archaeology, 117(1), 111. </a:t>
            </a:r>
            <a:r>
              <a:rPr lang="en-US" sz="1200" dirty="0">
                <a:solidFill>
                  <a:srgbClr val="FFFFFF"/>
                </a:solidFill>
                <a:uFill>
                  <a:noFill/>
                </a:uFill>
                <a:latin typeface="Arial"/>
                <a:ea typeface="Arial"/>
                <a:cs typeface="Arial"/>
                <a:sym typeface="Arial"/>
                <a:hlinkClick r:id="rId6"/>
              </a:rPr>
              <a:t>https://doi.org/10.3764/aja.117.1.0111</a:t>
            </a:r>
            <a:endParaRPr lang="en-US" sz="1200" dirty="0">
              <a:solidFill>
                <a:srgbClr val="FFFFFF"/>
              </a:solidFill>
              <a:latin typeface="Arial"/>
              <a:ea typeface="Arial"/>
              <a:cs typeface="Arial"/>
              <a:sym typeface="Arial"/>
            </a:endParaRPr>
          </a:p>
          <a:p>
            <a:pPr marL="0" lvl="0" indent="0">
              <a:lnSpc>
                <a:spcPct val="115000"/>
              </a:lnSpc>
              <a:spcBef>
                <a:spcPts val="1200"/>
              </a:spcBef>
              <a:buClr>
                <a:schemeClr val="dk1"/>
              </a:buClr>
              <a:buSzPts val="1100"/>
              <a:buNone/>
            </a:pPr>
            <a:r>
              <a:rPr lang="en-US" sz="1200" dirty="0">
                <a:solidFill>
                  <a:srgbClr val="FFFFFF"/>
                </a:solidFill>
                <a:latin typeface="Arial"/>
                <a:ea typeface="Arial"/>
                <a:cs typeface="Arial"/>
                <a:sym typeface="Arial"/>
              </a:rPr>
              <a:t>Rodríguez-Puente, R., &amp; </a:t>
            </a:r>
            <a:r>
              <a:rPr lang="en-US" sz="1200" dirty="0" err="1">
                <a:solidFill>
                  <a:srgbClr val="FFFFFF"/>
                </a:solidFill>
                <a:latin typeface="Arial"/>
                <a:ea typeface="Arial"/>
                <a:cs typeface="Arial"/>
                <a:sym typeface="Arial"/>
              </a:rPr>
              <a:t>Lazo</a:t>
            </a:r>
            <a:r>
              <a:rPr lang="en-US" sz="1200" dirty="0">
                <a:solidFill>
                  <a:srgbClr val="FFFFFF"/>
                </a:solidFill>
                <a:latin typeface="Arial"/>
                <a:ea typeface="Arial"/>
                <a:cs typeface="Arial"/>
                <a:sym typeface="Arial"/>
              </a:rPr>
              <a:t>-Cortés, M. S. (2013). Algorithm for shortest path search in Geographic Information Systems by using reduced graphs. </a:t>
            </a:r>
            <a:r>
              <a:rPr lang="en-US" sz="1200" dirty="0" err="1">
                <a:solidFill>
                  <a:srgbClr val="FFFFFF"/>
                </a:solidFill>
                <a:latin typeface="Arial"/>
                <a:ea typeface="Arial"/>
                <a:cs typeface="Arial"/>
                <a:sym typeface="Arial"/>
              </a:rPr>
              <a:t>SpringerPlus</a:t>
            </a:r>
            <a:r>
              <a:rPr lang="en-US" sz="1200" dirty="0">
                <a:solidFill>
                  <a:srgbClr val="FFFFFF"/>
                </a:solidFill>
                <a:latin typeface="Arial"/>
                <a:ea typeface="Arial"/>
                <a:cs typeface="Arial"/>
                <a:sym typeface="Arial"/>
              </a:rPr>
              <a:t>, 2(1). </a:t>
            </a:r>
            <a:r>
              <a:rPr lang="en-US" sz="1200" dirty="0">
                <a:solidFill>
                  <a:srgbClr val="FFFFFF"/>
                </a:solidFill>
                <a:uFill>
                  <a:noFill/>
                </a:uFill>
                <a:latin typeface="Arial"/>
                <a:ea typeface="Arial"/>
                <a:cs typeface="Arial"/>
                <a:sym typeface="Arial"/>
                <a:hlinkClick r:id="rId7"/>
              </a:rPr>
              <a:t>https://doi.org/10.1186/2193-1801-2-291</a:t>
            </a:r>
            <a:endParaRPr lang="en-US" sz="1200" dirty="0">
              <a:solidFill>
                <a:srgbClr val="FFFFFF"/>
              </a:solidFill>
              <a:latin typeface="Arial"/>
              <a:ea typeface="Arial"/>
              <a:cs typeface="Arial"/>
              <a:sym typeface="Arial"/>
            </a:endParaRPr>
          </a:p>
          <a:p>
            <a:pPr marL="0" lvl="0" indent="0">
              <a:lnSpc>
                <a:spcPct val="115000"/>
              </a:lnSpc>
              <a:spcBef>
                <a:spcPts val="1200"/>
              </a:spcBef>
              <a:buClr>
                <a:schemeClr val="dk1"/>
              </a:buClr>
              <a:buSzPts val="1100"/>
              <a:buNone/>
            </a:pPr>
            <a:r>
              <a:rPr lang="en-US" sz="1200" dirty="0">
                <a:solidFill>
                  <a:srgbClr val="FFFFFF"/>
                </a:solidFill>
                <a:latin typeface="Arial"/>
                <a:ea typeface="Arial"/>
                <a:cs typeface="Arial"/>
                <a:sym typeface="Arial"/>
              </a:rPr>
              <a:t>Terrill, W. Andrew. (2017). Antiquities Destruction and Illicit Sales as Sources of ISIS Funding and Propaganda. Carlisle, PA: U.S. Army War College.</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45549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Looting and the Funding of Terrorism </a:t>
            </a:r>
          </a:p>
        </p:txBody>
      </p:sp>
      <p:sp>
        <p:nvSpPr>
          <p:cNvPr id="4" name="Vertical Text Placeholder 3"/>
          <p:cNvSpPr>
            <a:spLocks noGrp="1"/>
          </p:cNvSpPr>
          <p:nvPr>
            <p:ph type="body" orient="vert" idx="1"/>
          </p:nvPr>
        </p:nvSpPr>
        <p:spPr>
          <a:xfrm>
            <a:off x="232163" y="1445301"/>
            <a:ext cx="7795214" cy="5216852"/>
          </a:xfrm>
        </p:spPr>
        <p:txBody>
          <a:bodyPr/>
          <a:lstStyle/>
          <a:p>
            <a:pPr lvl="0" indent="-355600">
              <a:buSzPts val="2000"/>
              <a:buChar char="●"/>
            </a:pPr>
            <a:r>
              <a:rPr lang="en-US" sz="2800" dirty="0"/>
              <a:t>Al Qaeda </a:t>
            </a:r>
          </a:p>
          <a:p>
            <a:pPr lvl="0" indent="-355600">
              <a:buSzPts val="2000"/>
              <a:buChar char="●"/>
            </a:pPr>
            <a:r>
              <a:rPr lang="en-US" sz="2800" dirty="0"/>
              <a:t>ISIS </a:t>
            </a:r>
          </a:p>
          <a:p>
            <a:pPr lvl="1" indent="-355600">
              <a:buSzPts val="2000"/>
              <a:buChar char="●"/>
            </a:pPr>
            <a:r>
              <a:rPr lang="en-US" sz="2400" dirty="0" err="1"/>
              <a:t>Casana</a:t>
            </a:r>
            <a:r>
              <a:rPr lang="en-US" sz="2400" dirty="0"/>
              <a:t>, 2015; Luke &amp; </a:t>
            </a:r>
            <a:r>
              <a:rPr lang="en-US" sz="2400" dirty="0" err="1"/>
              <a:t>Kersel</a:t>
            </a:r>
            <a:r>
              <a:rPr lang="en-US" sz="2400" dirty="0"/>
              <a:t>, 2005; </a:t>
            </a:r>
            <a:r>
              <a:rPr lang="en-US" sz="2400" dirty="0" err="1"/>
              <a:t>Parcak</a:t>
            </a:r>
            <a:r>
              <a:rPr lang="en-US" sz="2400" dirty="0"/>
              <a:t> et al., 2016</a:t>
            </a:r>
            <a:endParaRPr lang="en-US" sz="2400" dirty="0">
              <a:solidFill>
                <a:srgbClr val="FFFFFF"/>
              </a:solidFill>
            </a:endParaRPr>
          </a:p>
          <a:p>
            <a:pPr lvl="0" indent="-355600">
              <a:spcBef>
                <a:spcPts val="0"/>
              </a:spcBef>
              <a:buSzPts val="2000"/>
              <a:buFont typeface="Rockwell"/>
              <a:buChar char="●"/>
            </a:pPr>
            <a:r>
              <a:rPr lang="en-US" sz="2800" dirty="0"/>
              <a:t>Long-term repercussions (Terrill, 2017)</a:t>
            </a:r>
            <a:endParaRPr lang="en-US" sz="20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0" name="Google Shape;160;p21"/>
          <p:cNvPicPr preferRelativeResize="0"/>
          <p:nvPr/>
        </p:nvPicPr>
        <p:blipFill>
          <a:blip r:embed="rId4">
            <a:alphaModFix/>
          </a:blip>
          <a:stretch>
            <a:fillRect/>
          </a:stretch>
        </p:blipFill>
        <p:spPr>
          <a:xfrm>
            <a:off x="5878425" y="4373531"/>
            <a:ext cx="3867525" cy="2195075"/>
          </a:xfrm>
          <a:prstGeom prst="rect">
            <a:avLst/>
          </a:prstGeom>
          <a:noFill/>
          <a:ln w="28575">
            <a:solidFill>
              <a:schemeClr val="accent4"/>
            </a:solidFill>
          </a:ln>
        </p:spPr>
      </p:pic>
      <p:sp>
        <p:nvSpPr>
          <p:cNvPr id="11" name="Google Shape;161;p21"/>
          <p:cNvSpPr txBox="1"/>
          <p:nvPr/>
        </p:nvSpPr>
        <p:spPr>
          <a:xfrm>
            <a:off x="6460608" y="6505853"/>
            <a:ext cx="26952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solidFill>
                  <a:srgbClr val="FFFFFF"/>
                </a:solidFill>
                <a:latin typeface="Rockwell"/>
                <a:ea typeface="Rockwell"/>
                <a:cs typeface="Rockwell"/>
                <a:sym typeface="Rockwell"/>
              </a:rPr>
              <a:t>Isis propaganda image of destruction at Nimrud, 2015</a:t>
            </a:r>
            <a:endParaRPr sz="800" dirty="0">
              <a:solidFill>
                <a:srgbClr val="FFFFFF"/>
              </a:solidFill>
              <a:latin typeface="Rockwell"/>
              <a:ea typeface="Rockwell"/>
              <a:cs typeface="Rockwell"/>
              <a:sym typeface="Rockwell"/>
            </a:endParaRPr>
          </a:p>
        </p:txBody>
      </p:sp>
      <p:pic>
        <p:nvPicPr>
          <p:cNvPr id="12" name="Google Shape;162;p21"/>
          <p:cNvPicPr preferRelativeResize="0"/>
          <p:nvPr/>
        </p:nvPicPr>
        <p:blipFill>
          <a:blip r:embed="rId5">
            <a:alphaModFix/>
          </a:blip>
          <a:stretch>
            <a:fillRect/>
          </a:stretch>
        </p:blipFill>
        <p:spPr>
          <a:xfrm>
            <a:off x="136723" y="4373531"/>
            <a:ext cx="2998592" cy="2174417"/>
          </a:xfrm>
          <a:prstGeom prst="rect">
            <a:avLst/>
          </a:prstGeom>
          <a:noFill/>
          <a:ln w="28575">
            <a:solidFill>
              <a:schemeClr val="accent4"/>
            </a:solidFill>
          </a:ln>
          <a:effectLst>
            <a:softEdge rad="12700"/>
          </a:effectLst>
        </p:spPr>
      </p:pic>
      <p:sp>
        <p:nvSpPr>
          <p:cNvPr id="13" name="Google Shape;163;p21"/>
          <p:cNvSpPr txBox="1"/>
          <p:nvPr/>
        </p:nvSpPr>
        <p:spPr>
          <a:xfrm>
            <a:off x="244419" y="6505853"/>
            <a:ext cx="2783199" cy="3303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rgbClr val="FFFFFF"/>
                </a:solidFill>
                <a:latin typeface="Rockwell"/>
                <a:ea typeface="Rockwell"/>
                <a:cs typeface="Rockwell"/>
                <a:sym typeface="Rockwell"/>
              </a:rPr>
              <a:t>Satellite imagery of the Bronze Age city of Elba, 2014 </a:t>
            </a:r>
            <a:endParaRPr sz="800" dirty="0">
              <a:solidFill>
                <a:srgbClr val="FFFFFF"/>
              </a:solidFill>
              <a:latin typeface="Rockwell"/>
              <a:ea typeface="Rockwell"/>
              <a:cs typeface="Rockwell"/>
              <a:sym typeface="Rockwell"/>
            </a:endParaRPr>
          </a:p>
        </p:txBody>
      </p:sp>
      <p:pic>
        <p:nvPicPr>
          <p:cNvPr id="14" name="Picture 13"/>
          <p:cNvPicPr>
            <a:picLocks noChangeAspect="1"/>
          </p:cNvPicPr>
          <p:nvPr/>
        </p:nvPicPr>
        <p:blipFill>
          <a:blip r:embed="rId6"/>
          <a:stretch>
            <a:fillRect/>
          </a:stretch>
        </p:blipFill>
        <p:spPr>
          <a:xfrm>
            <a:off x="9056595" y="1130525"/>
            <a:ext cx="2853175" cy="2591025"/>
          </a:xfrm>
          <a:prstGeom prst="rect">
            <a:avLst/>
          </a:prstGeom>
          <a:ln w="28575">
            <a:solidFill>
              <a:schemeClr val="accent4"/>
            </a:solidFill>
          </a:ln>
        </p:spPr>
      </p:pic>
      <p:sp>
        <p:nvSpPr>
          <p:cNvPr id="16" name="Google Shape;150;p20"/>
          <p:cNvSpPr txBox="1"/>
          <p:nvPr/>
        </p:nvSpPr>
        <p:spPr>
          <a:xfrm>
            <a:off x="9675937" y="3686490"/>
            <a:ext cx="1614489" cy="2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solidFill>
                  <a:srgbClr val="FFFFFF"/>
                </a:solidFill>
                <a:latin typeface="Rockwell"/>
                <a:ea typeface="Rockwell"/>
                <a:cs typeface="Rockwell"/>
                <a:sym typeface="Rockwell"/>
              </a:rPr>
              <a:t>Destruction of Palmyra, 2016</a:t>
            </a:r>
            <a:endParaRPr sz="800" dirty="0">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360502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Introduction - Transnational Smuggling and Overland Trafficking</a:t>
            </a:r>
          </a:p>
        </p:txBody>
      </p:sp>
      <p:sp>
        <p:nvSpPr>
          <p:cNvPr id="4" name="Vertical Text Placeholder 3"/>
          <p:cNvSpPr>
            <a:spLocks noGrp="1"/>
          </p:cNvSpPr>
          <p:nvPr>
            <p:ph type="body" orient="vert" idx="1"/>
          </p:nvPr>
        </p:nvSpPr>
        <p:spPr>
          <a:xfrm>
            <a:off x="232163" y="1445301"/>
            <a:ext cx="6757722" cy="5216852"/>
          </a:xfrm>
        </p:spPr>
        <p:txBody>
          <a:bodyPr/>
          <a:lstStyle/>
          <a:p>
            <a:pPr lvl="0" indent="-355600">
              <a:buSzPts val="2000"/>
              <a:buChar char="●"/>
            </a:pPr>
            <a:r>
              <a:rPr lang="en-US" sz="2800" dirty="0" err="1"/>
              <a:t>Glocal</a:t>
            </a:r>
            <a:r>
              <a:rPr lang="en-US" sz="2800" dirty="0"/>
              <a:t> - Middlemen - Beyond (Alderman, 2012; </a:t>
            </a:r>
            <a:r>
              <a:rPr lang="en-US" sz="2800" dirty="0" err="1"/>
              <a:t>Proulx</a:t>
            </a:r>
            <a:r>
              <a:rPr lang="en-US" sz="2800" dirty="0"/>
              <a:t>, 2013)</a:t>
            </a:r>
          </a:p>
          <a:p>
            <a:pPr lvl="0" indent="-355600">
              <a:buSzPts val="2000"/>
              <a:buChar char="●"/>
            </a:pPr>
            <a:r>
              <a:rPr lang="en-US" sz="2800" dirty="0"/>
              <a:t>Decision-making for overland trafficking (</a:t>
            </a:r>
            <a:r>
              <a:rPr lang="en-US" sz="2800" dirty="0" err="1"/>
              <a:t>Basu</a:t>
            </a:r>
            <a:r>
              <a:rPr lang="en-US" sz="2800" dirty="0"/>
              <a:t>, 2013, 2014)</a:t>
            </a:r>
            <a:endParaRPr lang="en-US" sz="20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15" name="Google Shape;171;p22"/>
          <p:cNvPicPr preferRelativeResize="0"/>
          <p:nvPr/>
        </p:nvPicPr>
        <p:blipFill rotWithShape="1">
          <a:blip r:embed="rId4">
            <a:alphaModFix/>
          </a:blip>
          <a:srcRect l="22521" t="29531" r="25822" b="26154"/>
          <a:stretch/>
        </p:blipFill>
        <p:spPr>
          <a:xfrm>
            <a:off x="1414447" y="4613817"/>
            <a:ext cx="3948149" cy="1816974"/>
          </a:xfrm>
          <a:prstGeom prst="rect">
            <a:avLst/>
          </a:prstGeom>
          <a:noFill/>
          <a:ln w="28575">
            <a:solidFill>
              <a:schemeClr val="accent4"/>
            </a:solidFill>
          </a:ln>
        </p:spPr>
      </p:pic>
      <p:sp>
        <p:nvSpPr>
          <p:cNvPr id="17" name="Google Shape;172;p22"/>
          <p:cNvSpPr txBox="1"/>
          <p:nvPr/>
        </p:nvSpPr>
        <p:spPr>
          <a:xfrm>
            <a:off x="1906222" y="6351592"/>
            <a:ext cx="2964600" cy="1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rgbClr val="FFFFFF"/>
                </a:solidFill>
                <a:latin typeface="Rockwell"/>
                <a:ea typeface="Rockwell"/>
                <a:cs typeface="Rockwell"/>
                <a:sym typeface="Rockwell"/>
              </a:rPr>
              <a:t>Cocaine supply chain structure (</a:t>
            </a:r>
            <a:r>
              <a:rPr lang="en-US" sz="900" dirty="0" err="1">
                <a:solidFill>
                  <a:srgbClr val="FFFFFF"/>
                </a:solidFill>
                <a:latin typeface="Rockwell"/>
                <a:ea typeface="Rockwell"/>
                <a:cs typeface="Rockwell"/>
                <a:sym typeface="Rockwell"/>
              </a:rPr>
              <a:t>Basu</a:t>
            </a:r>
            <a:r>
              <a:rPr lang="en-US" sz="900" dirty="0">
                <a:solidFill>
                  <a:srgbClr val="FFFFFF"/>
                </a:solidFill>
                <a:latin typeface="Rockwell"/>
                <a:ea typeface="Rockwell"/>
                <a:cs typeface="Rockwell"/>
                <a:sym typeface="Rockwell"/>
              </a:rPr>
              <a:t>, 2013)</a:t>
            </a:r>
            <a:endParaRPr sz="900" dirty="0">
              <a:solidFill>
                <a:srgbClr val="FFFFFF"/>
              </a:solidFill>
              <a:latin typeface="Rockwell"/>
              <a:ea typeface="Rockwell"/>
              <a:cs typeface="Rockwell"/>
              <a:sym typeface="Rockwell"/>
            </a:endParaRPr>
          </a:p>
        </p:txBody>
      </p:sp>
      <p:pic>
        <p:nvPicPr>
          <p:cNvPr id="18" name="Google Shape;173;p22"/>
          <p:cNvPicPr preferRelativeResize="0"/>
          <p:nvPr/>
        </p:nvPicPr>
        <p:blipFill>
          <a:blip r:embed="rId5">
            <a:alphaModFix/>
          </a:blip>
          <a:stretch>
            <a:fillRect/>
          </a:stretch>
        </p:blipFill>
        <p:spPr>
          <a:xfrm>
            <a:off x="6989885" y="1717623"/>
            <a:ext cx="4821724" cy="2705325"/>
          </a:xfrm>
          <a:prstGeom prst="rect">
            <a:avLst/>
          </a:prstGeom>
          <a:noFill/>
          <a:ln w="28575">
            <a:solidFill>
              <a:schemeClr val="accent4"/>
            </a:solidFill>
          </a:ln>
        </p:spPr>
      </p:pic>
      <p:sp>
        <p:nvSpPr>
          <p:cNvPr id="19" name="Google Shape;174;p22"/>
          <p:cNvSpPr txBox="1"/>
          <p:nvPr/>
        </p:nvSpPr>
        <p:spPr>
          <a:xfrm>
            <a:off x="7510975" y="4398043"/>
            <a:ext cx="3779544"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solidFill>
                  <a:srgbClr val="FFFFFF"/>
                </a:solidFill>
                <a:latin typeface="Rockwell"/>
                <a:ea typeface="Rockwell"/>
                <a:cs typeface="Rockwell"/>
                <a:sym typeface="Rockwell"/>
              </a:rPr>
              <a:t>Trafficking through the Middle East and North Africa (MENA region)</a:t>
            </a:r>
            <a:endParaRPr sz="900" dirty="0">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2762815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Topic / Purpose Statement</a:t>
            </a:r>
          </a:p>
        </p:txBody>
      </p:sp>
      <p:sp>
        <p:nvSpPr>
          <p:cNvPr id="4" name="Vertical Text Placeholder 3"/>
          <p:cNvSpPr>
            <a:spLocks noGrp="1"/>
          </p:cNvSpPr>
          <p:nvPr>
            <p:ph type="body" orient="vert" idx="1"/>
          </p:nvPr>
        </p:nvSpPr>
        <p:spPr>
          <a:xfrm>
            <a:off x="232163" y="1445301"/>
            <a:ext cx="4746237" cy="5216852"/>
          </a:xfrm>
        </p:spPr>
        <p:txBody>
          <a:bodyPr/>
          <a:lstStyle/>
          <a:p>
            <a:pPr lvl="0" indent="-355600">
              <a:buSzPts val="2000"/>
              <a:buChar char="●"/>
            </a:pPr>
            <a:r>
              <a:rPr lang="en-US" sz="2400" dirty="0"/>
              <a:t>The intent of this line of work is to use computer simulations to help law enforcement and cultural heritage workers recover looted artifacts by identifying the most probable overland smuggling routes.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9" name="Google Shape;181;p23"/>
          <p:cNvPicPr preferRelativeResize="0"/>
          <p:nvPr/>
        </p:nvPicPr>
        <p:blipFill>
          <a:blip r:embed="rId4">
            <a:alphaModFix/>
          </a:blip>
          <a:stretch>
            <a:fillRect/>
          </a:stretch>
        </p:blipFill>
        <p:spPr>
          <a:xfrm>
            <a:off x="6528522" y="1753002"/>
            <a:ext cx="4890450" cy="3698650"/>
          </a:xfrm>
          <a:prstGeom prst="rect">
            <a:avLst/>
          </a:prstGeom>
          <a:noFill/>
          <a:ln w="28575">
            <a:solidFill>
              <a:schemeClr val="accent4"/>
            </a:solidFill>
          </a:ln>
        </p:spPr>
      </p:pic>
    </p:spTree>
    <p:extLst>
      <p:ext uri="{BB962C8B-B14F-4D97-AF65-F5344CB8AC3E}">
        <p14:creationId xmlns:p14="http://schemas.microsoft.com/office/powerpoint/2010/main" val="34274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Central Research Question</a:t>
            </a:r>
          </a:p>
        </p:txBody>
      </p:sp>
      <p:sp>
        <p:nvSpPr>
          <p:cNvPr id="4" name="Vertical Text Placeholder 3"/>
          <p:cNvSpPr>
            <a:spLocks noGrp="1"/>
          </p:cNvSpPr>
          <p:nvPr>
            <p:ph type="body" orient="vert" idx="1"/>
          </p:nvPr>
        </p:nvSpPr>
        <p:spPr>
          <a:xfrm>
            <a:off x="232162" y="1445301"/>
            <a:ext cx="11202455" cy="5216852"/>
          </a:xfrm>
        </p:spPr>
        <p:txBody>
          <a:bodyPr/>
          <a:lstStyle/>
          <a:p>
            <a:pPr marL="0" lvl="0" indent="0">
              <a:lnSpc>
                <a:spcPct val="90000"/>
              </a:lnSpc>
              <a:spcBef>
                <a:spcPts val="0"/>
              </a:spcBef>
              <a:buClr>
                <a:srgbClr val="FFFFFF"/>
              </a:buClr>
              <a:buSzPts val="1600"/>
              <a:buNone/>
            </a:pPr>
            <a:r>
              <a:rPr lang="en-US" sz="2800" dirty="0">
                <a:solidFill>
                  <a:srgbClr val="FFFFFF"/>
                </a:solidFill>
              </a:rPr>
              <a:t>Is it possible to accurately predict the travel patterns of smugglers using computer routing models?</a:t>
            </a:r>
          </a:p>
          <a:p>
            <a:pPr marL="0" lvl="0" indent="0">
              <a:lnSpc>
                <a:spcPct val="90000"/>
              </a:lnSpc>
              <a:spcBef>
                <a:spcPts val="0"/>
              </a:spcBef>
              <a:buClr>
                <a:srgbClr val="FFFFFF"/>
              </a:buClr>
              <a:buSzPts val="1600"/>
              <a:buNone/>
            </a:pPr>
            <a:endParaRPr lang="en-US" sz="1600" dirty="0">
              <a:solidFill>
                <a:srgbClr val="FFFFFF"/>
              </a:solidFill>
            </a:endParaRPr>
          </a:p>
          <a:p>
            <a:pPr marL="0" lvl="0" indent="0">
              <a:lnSpc>
                <a:spcPct val="90000"/>
              </a:lnSpc>
              <a:spcBef>
                <a:spcPts val="0"/>
              </a:spcBef>
              <a:buNone/>
            </a:pPr>
            <a:r>
              <a:rPr lang="en-US" sz="1600" dirty="0">
                <a:solidFill>
                  <a:srgbClr val="FFFFFF"/>
                </a:solidFill>
              </a:rPr>
              <a:t>	</a:t>
            </a:r>
            <a:r>
              <a:rPr lang="en-US" sz="2400" dirty="0">
                <a:solidFill>
                  <a:srgbClr val="FFFFFF"/>
                </a:solidFill>
              </a:rPr>
              <a:t>Subtopics:</a:t>
            </a:r>
            <a:endParaRPr lang="en-US" sz="1600" dirty="0">
              <a:solidFill>
                <a:srgbClr val="FFFFFF"/>
              </a:solidFill>
            </a:endParaRPr>
          </a:p>
          <a:p>
            <a:pPr marL="0" lvl="0" indent="0">
              <a:lnSpc>
                <a:spcPct val="90000"/>
              </a:lnSpc>
              <a:spcBef>
                <a:spcPts val="0"/>
              </a:spcBef>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What factors influence routing decisions and to what degree?</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How do these decisions differ across regions?</a:t>
            </a:r>
          </a:p>
          <a:p>
            <a:pPr marL="1371600" lvl="0" indent="0">
              <a:lnSpc>
                <a:spcPct val="90000"/>
              </a:lnSpc>
              <a:spcBef>
                <a:spcPts val="0"/>
              </a:spcBef>
              <a:buNone/>
            </a:pPr>
            <a:endParaRPr lang="en-US"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Can these methods be applied to intercept looted artifacts in the MENA region?</a:t>
            </a:r>
          </a:p>
          <a:p>
            <a:pPr marL="0" lvl="0" indent="0">
              <a:lnSpc>
                <a:spcPct val="90000"/>
              </a:lnSpc>
              <a:spcBef>
                <a:spcPts val="0"/>
              </a:spcBef>
              <a:buClr>
                <a:srgbClr val="FFFFFF"/>
              </a:buClr>
              <a:buSzPts val="1600"/>
              <a:buNone/>
            </a:pPr>
            <a:endParaRPr lang="en-US" sz="1600" dirty="0">
              <a:solidFill>
                <a:srgbClr val="FFFFFF"/>
              </a:solidFill>
            </a:endParaRPr>
          </a:p>
          <a:p>
            <a:pPr marL="0" lvl="0" indent="457200">
              <a:lnSpc>
                <a:spcPct val="90000"/>
              </a:lnSpc>
              <a:spcBef>
                <a:spcPts val="0"/>
              </a:spcBef>
              <a:buClr>
                <a:srgbClr val="FFFFFF"/>
              </a:buClr>
              <a:buSzPts val="1600"/>
              <a:buNone/>
            </a:pPr>
            <a:r>
              <a:rPr lang="en-US" sz="1600" dirty="0">
                <a:solidFill>
                  <a:srgbClr val="FFFFFF"/>
                </a:solidFill>
              </a:rPr>
              <a:t>        </a:t>
            </a:r>
            <a:r>
              <a:rPr lang="en-US" sz="2400" dirty="0">
                <a:solidFill>
                  <a:srgbClr val="FFFFFF"/>
                </a:solidFill>
              </a:rPr>
              <a:t>Approach:</a:t>
            </a:r>
          </a:p>
          <a:p>
            <a:pPr marL="0" lvl="0" indent="457200">
              <a:lnSpc>
                <a:spcPct val="90000"/>
              </a:lnSpc>
              <a:spcBef>
                <a:spcPts val="0"/>
              </a:spcBef>
              <a:buClr>
                <a:srgbClr val="FFFFFF"/>
              </a:buClr>
              <a:buSzPts val="1600"/>
              <a:buNone/>
            </a:pPr>
            <a:endParaRPr lang="en-US" sz="1600" dirty="0">
              <a:solidFill>
                <a:srgbClr val="FFFFFF"/>
              </a:solidFill>
            </a:endParaRPr>
          </a:p>
          <a:p>
            <a:pPr marL="1371600" lvl="0" indent="-330200">
              <a:lnSpc>
                <a:spcPct val="90000"/>
              </a:lnSpc>
              <a:spcBef>
                <a:spcPts val="0"/>
              </a:spcBef>
              <a:buClr>
                <a:srgbClr val="FFFFFF"/>
              </a:buClr>
              <a:buSzPts val="1600"/>
              <a:buChar char="●"/>
            </a:pPr>
            <a:r>
              <a:rPr lang="en-US" dirty="0">
                <a:solidFill>
                  <a:srgbClr val="FFFFFF"/>
                </a:solidFill>
              </a:rPr>
              <a:t>Qualitative:</a:t>
            </a:r>
            <a:r>
              <a:rPr lang="en-US" sz="1600" dirty="0">
                <a:solidFill>
                  <a:srgbClr val="FFFFFF"/>
                </a:solidFill>
              </a:rPr>
              <a:t> </a:t>
            </a:r>
          </a:p>
          <a:p>
            <a:pPr marL="2286000" lvl="1" indent="-330200">
              <a:lnSpc>
                <a:spcPct val="90000"/>
              </a:lnSpc>
              <a:spcBef>
                <a:spcPts val="0"/>
              </a:spcBef>
              <a:buClr>
                <a:srgbClr val="FFFFFF"/>
              </a:buClr>
              <a:buSzPts val="1600"/>
              <a:buChar char="○"/>
            </a:pPr>
            <a:r>
              <a:rPr lang="en-US" dirty="0">
                <a:solidFill>
                  <a:srgbClr val="FFFFFF"/>
                </a:solidFill>
              </a:rPr>
              <a:t>Graph-theory to develop routes</a:t>
            </a:r>
          </a:p>
          <a:p>
            <a:pPr marL="2286000" lvl="1" indent="-330200">
              <a:lnSpc>
                <a:spcPct val="90000"/>
              </a:lnSpc>
              <a:spcBef>
                <a:spcPts val="0"/>
              </a:spcBef>
              <a:buClr>
                <a:srgbClr val="FFFFFF"/>
              </a:buClr>
              <a:buSzPts val="1600"/>
              <a:buChar char="○"/>
            </a:pPr>
            <a:r>
              <a:rPr lang="en-US" dirty="0">
                <a:solidFill>
                  <a:srgbClr val="FFFFFF"/>
                </a:solidFill>
              </a:rPr>
              <a:t>Survey / questionnaires</a:t>
            </a:r>
            <a:endParaRPr lang="en-US"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7347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232163" y="1445301"/>
            <a:ext cx="6757722" cy="5216852"/>
          </a:xfrm>
        </p:spPr>
        <p:txBody>
          <a:bodyPr/>
          <a:lstStyle/>
          <a:p>
            <a:pPr marL="0" lvl="0" indent="0">
              <a:spcBef>
                <a:spcPts val="0"/>
              </a:spcBef>
              <a:buNone/>
            </a:pPr>
            <a:endParaRPr lang="en-US" sz="1100" dirty="0"/>
          </a:p>
          <a:p>
            <a:pPr marL="0" lvl="0" indent="0">
              <a:spcBef>
                <a:spcPts val="0"/>
              </a:spcBef>
              <a:buNone/>
            </a:pPr>
            <a:r>
              <a:rPr lang="en-US" sz="2400" dirty="0"/>
              <a:t>Problem:</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6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194;p25"/>
          <p:cNvPicPr preferRelativeResize="0"/>
          <p:nvPr/>
        </p:nvPicPr>
        <p:blipFill>
          <a:blip r:embed="rId4">
            <a:alphaModFix/>
          </a:blip>
          <a:stretch>
            <a:fillRect/>
          </a:stretch>
        </p:blipFill>
        <p:spPr>
          <a:xfrm>
            <a:off x="7735067" y="2268779"/>
            <a:ext cx="3903425" cy="2960101"/>
          </a:xfrm>
          <a:prstGeom prst="rect">
            <a:avLst/>
          </a:prstGeom>
          <a:noFill/>
          <a:ln w="28575">
            <a:solidFill>
              <a:schemeClr val="accent4"/>
            </a:solidFill>
          </a:ln>
        </p:spPr>
      </p:pic>
    </p:spTree>
    <p:extLst>
      <p:ext uri="{BB962C8B-B14F-4D97-AF65-F5344CB8AC3E}">
        <p14:creationId xmlns:p14="http://schemas.microsoft.com/office/powerpoint/2010/main" val="3113415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1</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777922" y="1140404"/>
            <a:ext cx="10508721" cy="5216852"/>
          </a:xfrm>
        </p:spPr>
        <p:txBody>
          <a:bodyPr/>
          <a:lstStyle/>
          <a:p>
            <a:pPr marL="0" lvl="0" indent="0">
              <a:spcBef>
                <a:spcPts val="0"/>
              </a:spcBef>
              <a:buNone/>
            </a:pPr>
            <a:endParaRPr lang="en-US" sz="1100" dirty="0"/>
          </a:p>
          <a:p>
            <a:pPr marL="0" lvl="0" indent="0">
              <a:spcBef>
                <a:spcPts val="0"/>
              </a:spcBef>
              <a:buNone/>
            </a:pPr>
            <a:r>
              <a:rPr lang="en-US" sz="2400" dirty="0"/>
              <a:t>Problem</a:t>
            </a:r>
            <a:r>
              <a:rPr lang="en-US" sz="1400" dirty="0"/>
              <a:t>:</a:t>
            </a:r>
          </a:p>
          <a:p>
            <a:pPr lvl="0" indent="0">
              <a:spcBef>
                <a:spcPts val="0"/>
              </a:spcBef>
              <a:buNone/>
            </a:pPr>
            <a:endParaRPr lang="en-US" sz="1400" dirty="0"/>
          </a:p>
          <a:p>
            <a:pPr lvl="0" indent="-317500">
              <a:spcBef>
                <a:spcPts val="0"/>
              </a:spcBef>
              <a:buSzPts val="1400"/>
              <a:buChar char="●"/>
            </a:pPr>
            <a:r>
              <a:rPr lang="en-US" dirty="0"/>
              <a:t>Considering the regional instability in the MENA region, standard shortest-path models may not be viable</a:t>
            </a:r>
          </a:p>
          <a:p>
            <a:pPr lvl="0" indent="0">
              <a:spcBef>
                <a:spcPts val="0"/>
              </a:spcBef>
              <a:buNone/>
            </a:pPr>
            <a:endParaRPr lang="en-US" dirty="0"/>
          </a:p>
          <a:p>
            <a:pPr lvl="0" indent="-317500">
              <a:spcBef>
                <a:spcPts val="0"/>
              </a:spcBef>
              <a:buSzPts val="1400"/>
              <a:buChar char="●"/>
            </a:pPr>
            <a:r>
              <a:rPr lang="en-US" dirty="0"/>
              <a:t>Local smuggling routes are likely dependent on the other criminal activity in the region</a:t>
            </a:r>
          </a:p>
          <a:p>
            <a:pPr lvl="0" indent="0">
              <a:spcBef>
                <a:spcPts val="0"/>
              </a:spcBef>
              <a:buNone/>
            </a:pPr>
            <a:endParaRPr lang="en-US" sz="1400" dirty="0"/>
          </a:p>
          <a:p>
            <a:pPr lvl="2" indent="-304800">
              <a:lnSpc>
                <a:spcPct val="90000"/>
              </a:lnSpc>
              <a:spcBef>
                <a:spcPts val="0"/>
              </a:spcBef>
              <a:buSzPts val="1200"/>
              <a:buChar char="■"/>
            </a:pPr>
            <a:r>
              <a:rPr lang="en-US" sz="1800" dirty="0"/>
              <a:t>Weak Points in border security</a:t>
            </a:r>
          </a:p>
          <a:p>
            <a:pPr lvl="2" indent="-304800">
              <a:lnSpc>
                <a:spcPct val="90000"/>
              </a:lnSpc>
              <a:spcBef>
                <a:spcPts val="0"/>
              </a:spcBef>
              <a:buSzPts val="1200"/>
              <a:buChar char="■"/>
            </a:pPr>
            <a:r>
              <a:rPr lang="en-US" sz="1800" dirty="0"/>
              <a:t>Enemy faction presence in an area</a:t>
            </a:r>
          </a:p>
          <a:p>
            <a:pPr lvl="2" indent="-304800">
              <a:lnSpc>
                <a:spcPct val="90000"/>
              </a:lnSpc>
              <a:spcBef>
                <a:spcPts val="0"/>
              </a:spcBef>
              <a:buSzPts val="1200"/>
              <a:buChar char="■"/>
            </a:pPr>
            <a:r>
              <a:rPr lang="en-US" sz="1800" dirty="0"/>
              <a:t>Route exposure to policing officials</a:t>
            </a:r>
            <a:endParaRPr lang="en-US" sz="1800" b="1" dirty="0">
              <a:solidFill>
                <a:srgbClr val="FFFFFF"/>
              </a:solidFill>
              <a:latin typeface="Bookman Old Style"/>
              <a:ea typeface="Bookman Old Style"/>
              <a:cs typeface="Bookman Old Style"/>
              <a:sym typeface="Bookman Old Style"/>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914400" lvl="0" indent="0">
              <a:lnSpc>
                <a:spcPct val="90000"/>
              </a:lnSpc>
              <a:spcBef>
                <a:spcPts val="0"/>
              </a:spcBef>
              <a:buNone/>
            </a:pPr>
            <a:endParaRPr lang="en-US" sz="1100" dirty="0">
              <a:solidFill>
                <a:srgbClr val="FFFFFF"/>
              </a:solidFill>
            </a:endParaRPr>
          </a:p>
          <a:p>
            <a:pPr marL="0" lvl="0" indent="0">
              <a:lnSpc>
                <a:spcPct val="90000"/>
              </a:lnSpc>
              <a:spcBef>
                <a:spcPts val="0"/>
              </a:spcBef>
              <a:buNone/>
            </a:pPr>
            <a:r>
              <a:rPr lang="en-US" sz="2400" dirty="0">
                <a:solidFill>
                  <a:srgbClr val="FFFFFF"/>
                </a:solidFill>
              </a:rPr>
              <a:t>H1</a:t>
            </a:r>
            <a:r>
              <a:rPr lang="en-US" sz="1400" dirty="0">
                <a:solidFill>
                  <a:srgbClr val="FFFFFF"/>
                </a:solidFill>
              </a:rPr>
              <a:t>: </a:t>
            </a:r>
          </a:p>
          <a:p>
            <a:pPr lvl="0" indent="0">
              <a:lnSpc>
                <a:spcPct val="90000"/>
              </a:lnSpc>
              <a:spcBef>
                <a:spcPts val="0"/>
              </a:spcBef>
              <a:buNone/>
            </a:pPr>
            <a:r>
              <a:rPr lang="en-US" dirty="0">
                <a:solidFill>
                  <a:srgbClr val="FFFFFF"/>
                </a:solidFill>
              </a:rPr>
              <a:t>Incorporating these regional factors into a shortest-path routing graph model will lead to improved prediction of smuggling paths.</a:t>
            </a:r>
            <a:endParaRPr lang="en-US" sz="3200" dirty="0"/>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spTree>
    <p:extLst>
      <p:ext uri="{BB962C8B-B14F-4D97-AF65-F5344CB8AC3E}">
        <p14:creationId xmlns:p14="http://schemas.microsoft.com/office/powerpoint/2010/main" val="337875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485" y="252832"/>
            <a:ext cx="11849516" cy="1336396"/>
          </a:xfrm>
        </p:spPr>
        <p:txBody>
          <a:bodyPr anchor="t">
            <a:noAutofit/>
          </a:bodyPr>
          <a:lstStyle/>
          <a:p>
            <a:r>
              <a:rPr lang="en-US" sz="4000" dirty="0">
                <a:latin typeface="Helvetica" charset="0"/>
                <a:ea typeface="Helvetica" charset="0"/>
                <a:cs typeface="Helvetica" charset="0"/>
              </a:rPr>
              <a:t>Hypothesis 2</a:t>
            </a:r>
            <a:br>
              <a:rPr lang="en-US" sz="4000" dirty="0">
                <a:latin typeface="Helvetica" charset="0"/>
                <a:ea typeface="Helvetica" charset="0"/>
                <a:cs typeface="Helvetica" charset="0"/>
              </a:rPr>
            </a:br>
            <a:endParaRPr lang="en-US" sz="4000" dirty="0">
              <a:latin typeface="Helvetica" charset="0"/>
              <a:ea typeface="Helvetica" charset="0"/>
              <a:cs typeface="Helvetica" charset="0"/>
            </a:endParaRPr>
          </a:p>
        </p:txBody>
      </p:sp>
      <p:sp>
        <p:nvSpPr>
          <p:cNvPr id="4" name="Vertical Text Placeholder 3"/>
          <p:cNvSpPr>
            <a:spLocks noGrp="1"/>
          </p:cNvSpPr>
          <p:nvPr>
            <p:ph type="body" orient="vert" idx="1"/>
          </p:nvPr>
        </p:nvSpPr>
        <p:spPr>
          <a:xfrm>
            <a:off x="342486" y="1281528"/>
            <a:ext cx="7054601" cy="5216852"/>
          </a:xfrm>
        </p:spPr>
        <p:txBody>
          <a:bodyPr/>
          <a:lstStyle/>
          <a:p>
            <a:pPr marL="0" lvl="0" indent="0">
              <a:spcBef>
                <a:spcPts val="0"/>
              </a:spcBef>
              <a:buNone/>
            </a:pPr>
            <a:r>
              <a:rPr lang="en-US" sz="2400" dirty="0"/>
              <a:t>Problem:</a:t>
            </a:r>
          </a:p>
          <a:p>
            <a:pPr marL="342900">
              <a:spcBef>
                <a:spcPts val="0"/>
              </a:spcBef>
            </a:pPr>
            <a:r>
              <a:rPr lang="en-US" dirty="0"/>
              <a:t>A major challenge for our model will be validation</a:t>
            </a:r>
            <a:br>
              <a:rPr lang="en-US" dirty="0"/>
            </a:br>
            <a:endParaRPr lang="en-US" dirty="0"/>
          </a:p>
          <a:p>
            <a:pPr marL="342900">
              <a:spcBef>
                <a:spcPts val="0"/>
              </a:spcBef>
            </a:pPr>
            <a:r>
              <a:rPr lang="en-US" dirty="0"/>
              <a:t>While we’ve identified several contributing variables, the effect size of these variables is unclear</a:t>
            </a:r>
          </a:p>
          <a:p>
            <a:pPr marL="0" lvl="0" indent="0">
              <a:spcBef>
                <a:spcPts val="0"/>
              </a:spcBef>
              <a:buNone/>
            </a:pPr>
            <a:endParaRPr lang="en-US" sz="1100" dirty="0"/>
          </a:p>
          <a:p>
            <a:pPr marL="0" lvl="0" indent="0">
              <a:spcBef>
                <a:spcPts val="0"/>
              </a:spcBef>
              <a:buNone/>
            </a:pPr>
            <a:endParaRPr lang="en-US" sz="1100" dirty="0"/>
          </a:p>
          <a:p>
            <a:pPr marL="0" lvl="0" indent="0">
              <a:spcBef>
                <a:spcPts val="0"/>
              </a:spcBef>
              <a:buNone/>
            </a:pPr>
            <a:r>
              <a:rPr lang="en-US" sz="2400" dirty="0"/>
              <a:t>Approach: </a:t>
            </a:r>
          </a:p>
          <a:p>
            <a:pPr marL="342900">
              <a:spcBef>
                <a:spcPts val="0"/>
              </a:spcBef>
            </a:pPr>
            <a:r>
              <a:rPr lang="en-US" dirty="0"/>
              <a:t>Forced-choice survey where participants are asked to choose routes based on several variations in the IVs</a:t>
            </a:r>
          </a:p>
          <a:p>
            <a:pPr marL="342900">
              <a:spcBef>
                <a:spcPts val="0"/>
              </a:spcBef>
            </a:pPr>
            <a:endParaRPr lang="en-US" dirty="0"/>
          </a:p>
          <a:p>
            <a:pPr marL="342900">
              <a:spcBef>
                <a:spcPts val="0"/>
              </a:spcBef>
            </a:pPr>
            <a:r>
              <a:rPr lang="en-US" dirty="0"/>
              <a:t>These results can serve as a ‘sanity check’ and also inform our model inputs moving forward</a:t>
            </a:r>
          </a:p>
        </p:txBody>
      </p:sp>
      <p:pic>
        <p:nvPicPr>
          <p:cNvPr id="5" name="Picture 4">
            <a:extLst>
              <a:ext uri="{FF2B5EF4-FFF2-40B4-BE49-F238E27FC236}">
                <a16:creationId xmlns:a16="http://schemas.microsoft.com/office/drawing/2014/main" id="{01A8004C-837D-BC44-A8DA-F54148626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643" y="5908432"/>
            <a:ext cx="703699" cy="949569"/>
          </a:xfrm>
          <a:prstGeom prst="rect">
            <a:avLst/>
          </a:prstGeom>
        </p:spPr>
      </p:pic>
      <p:pic>
        <p:nvPicPr>
          <p:cNvPr id="6" name="Google Shape;207;p27"/>
          <p:cNvPicPr preferRelativeResize="0"/>
          <p:nvPr/>
        </p:nvPicPr>
        <p:blipFill rotWithShape="1">
          <a:blip r:embed="rId4">
            <a:alphaModFix/>
          </a:blip>
          <a:srcRect t="10029" r="3100" b="10244"/>
          <a:stretch/>
        </p:blipFill>
        <p:spPr>
          <a:xfrm>
            <a:off x="7496556" y="2826517"/>
            <a:ext cx="4595976" cy="2126874"/>
          </a:xfrm>
          <a:prstGeom prst="rect">
            <a:avLst/>
          </a:prstGeom>
          <a:noFill/>
          <a:ln w="28575">
            <a:solidFill>
              <a:schemeClr val="accent4"/>
            </a:solidFill>
          </a:ln>
        </p:spPr>
      </p:pic>
    </p:spTree>
    <p:extLst>
      <p:ext uri="{BB962C8B-B14F-4D97-AF65-F5344CB8AC3E}">
        <p14:creationId xmlns:p14="http://schemas.microsoft.com/office/powerpoint/2010/main" val="2582097824"/>
      </p:ext>
    </p:extLst>
  </p:cSld>
  <p:clrMapOvr>
    <a:masterClrMapping/>
  </p:clrMapOvr>
</p:sld>
</file>

<file path=ppt/theme/theme1.xml><?xml version="1.0" encoding="utf-8"?>
<a:theme xmlns:a="http://schemas.openxmlformats.org/drawingml/2006/main" name="Damask">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2026</Words>
  <Application>Microsoft Office PowerPoint</Application>
  <PresentationFormat>Widescreen</PresentationFormat>
  <Paragraphs>278</Paragraphs>
  <Slides>20</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Bookman Old Style</vt:lpstr>
      <vt:lpstr>Helvetica</vt:lpstr>
      <vt:lpstr>Rockwell</vt:lpstr>
      <vt:lpstr>Damask</vt:lpstr>
      <vt:lpstr>Towards a Model for Predicting Overland Trafficking Routes  Cornell, Harry Necaise, Aaron  Robkin, Jessica  Vaz, Karina  IDS 6916 Research Practicum Alpha Presentation </vt:lpstr>
      <vt:lpstr>Introduction - Terrorism and the Theft of Cultural Heritage </vt:lpstr>
      <vt:lpstr>Introduction - Looting and the Funding of Terrorism </vt:lpstr>
      <vt:lpstr>Introduction - Transnational Smuggling and Overland Trafficking</vt:lpstr>
      <vt:lpstr>Topic / Purpose Statement</vt:lpstr>
      <vt:lpstr>Central Research Question</vt:lpstr>
      <vt:lpstr>Hypothesis 1 </vt:lpstr>
      <vt:lpstr>Hypothesis 1 </vt:lpstr>
      <vt:lpstr>Hypothesis 2 </vt:lpstr>
      <vt:lpstr>Hypothesis 2  </vt:lpstr>
      <vt:lpstr>Hypothesis 3  </vt:lpstr>
      <vt:lpstr>Hypothesis 3   </vt:lpstr>
      <vt:lpstr>Method: Tools    </vt:lpstr>
      <vt:lpstr>Method: Tools    </vt:lpstr>
      <vt:lpstr>Method:  Forced-choice Survey     </vt:lpstr>
      <vt:lpstr>Method:  Forced-choice Survey     </vt:lpstr>
      <vt:lpstr>Method:  Exploratory Survey     </vt:lpstr>
      <vt:lpstr>PLAN OF WORK THROUGH END OF SEMESTER     </vt:lpstr>
      <vt:lpstr>QUESTIONS?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Model for Predicting Overland Trafficking Routes  Cornell, Harry Necaise, Aaron  Robkin, Jessica  Vaz, Karina  IDS 6916 Research Practicum Alpha Presentation </dc:title>
  <cp:lastModifiedBy>Jessica Robkin</cp:lastModifiedBy>
  <cp:revision>13</cp:revision>
  <dcterms:modified xsi:type="dcterms:W3CDTF">2019-10-23T17:18:49Z</dcterms:modified>
</cp:coreProperties>
</file>